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69" r:id="rId3"/>
    <p:sldId id="257" r:id="rId4"/>
    <p:sldId id="274" r:id="rId5"/>
    <p:sldId id="275" r:id="rId6"/>
    <p:sldId id="262" r:id="rId7"/>
    <p:sldId id="263" r:id="rId8"/>
    <p:sldId id="264" r:id="rId9"/>
    <p:sldId id="265" r:id="rId10"/>
    <p:sldId id="266" r:id="rId11"/>
    <p:sldId id="267" r:id="rId12"/>
    <p:sldId id="268" r:id="rId13"/>
    <p:sldId id="272" r:id="rId14"/>
    <p:sldId id="270" r:id="rId15"/>
    <p:sldId id="282" r:id="rId16"/>
    <p:sldId id="271" r:id="rId17"/>
    <p:sldId id="281" r:id="rId18"/>
    <p:sldId id="276" r:id="rId19"/>
    <p:sldId id="277" r:id="rId20"/>
    <p:sldId id="278" r:id="rId21"/>
    <p:sldId id="279" r:id="rId22"/>
    <p:sldId id="280" r:id="rId23"/>
    <p:sldId id="273" r:id="rId24"/>
    <p:sldId id="283" r:id="rId2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51E3897-3A85-4699-AD91-6B0B5D91DF98}" type="datetimeFigureOut">
              <a:rPr lang="tr-TR" smtClean="0"/>
              <a:t>30.07.2020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C3B005F-F632-4FF5-B014-7959B1BB5F55}"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00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1E3897-3A85-4699-AD91-6B0B5D91DF98}" type="datetimeFigureOut">
              <a:rPr lang="tr-TR" smtClean="0"/>
              <a:t>30.07.2020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61813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1E3897-3A85-4699-AD91-6B0B5D91DF98}" type="datetimeFigureOut">
              <a:rPr lang="tr-TR" smtClean="0"/>
              <a:t>30.07.2020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321237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1E3897-3A85-4699-AD91-6B0B5D91DF98}" type="datetimeFigureOut">
              <a:rPr lang="tr-TR" smtClean="0"/>
              <a:t>30.07.2020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199608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51E3897-3A85-4699-AD91-6B0B5D91DF98}" type="datetimeFigureOut">
              <a:rPr lang="tr-TR" smtClean="0"/>
              <a:t>30.07.2020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C3B005F-F632-4FF5-B014-7959B1BB5F55}"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2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51E3897-3A85-4699-AD91-6B0B5D91DF98}" type="datetimeFigureOut">
              <a:rPr lang="tr-TR" smtClean="0"/>
              <a:t>30.07.2020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99817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51E3897-3A85-4699-AD91-6B0B5D91DF98}" type="datetimeFigureOut">
              <a:rPr lang="tr-TR" smtClean="0"/>
              <a:t>30.07.2020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139083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51E3897-3A85-4699-AD91-6B0B5D91DF98}" type="datetimeFigureOut">
              <a:rPr lang="tr-TR" smtClean="0"/>
              <a:t>30.07.2020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408401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1E3897-3A85-4699-AD91-6B0B5D91DF98}" type="datetimeFigureOut">
              <a:rPr lang="tr-TR" smtClean="0"/>
              <a:t>30.07.2020</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162293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51E3897-3A85-4699-AD91-6B0B5D91DF98}" type="datetimeFigureOut">
              <a:rPr lang="tr-TR" smtClean="0"/>
              <a:t>30.07.2020</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3B005F-F632-4FF5-B014-7959B1BB5F55}" type="slidenum">
              <a:rPr lang="tr-TR" smtClean="0"/>
              <a:t>‹#›</a:t>
            </a:fld>
            <a:endParaRPr lang="tr-TR"/>
          </a:p>
        </p:txBody>
      </p:sp>
    </p:spTree>
    <p:extLst>
      <p:ext uri="{BB962C8B-B14F-4D97-AF65-F5344CB8AC3E}">
        <p14:creationId xmlns:p14="http://schemas.microsoft.com/office/powerpoint/2010/main" val="129335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51E3897-3A85-4699-AD91-6B0B5D91DF98}" type="datetimeFigureOut">
              <a:rPr lang="tr-TR" smtClean="0"/>
              <a:t>30.07.2020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C3B005F-F632-4FF5-B014-7959B1BB5F55}" type="slidenum">
              <a:rPr lang="tr-TR" smtClean="0"/>
              <a:t>‹#›</a:t>
            </a:fld>
            <a:endParaRPr lang="tr-TR"/>
          </a:p>
        </p:txBody>
      </p:sp>
    </p:spTree>
    <p:extLst>
      <p:ext uri="{BB962C8B-B14F-4D97-AF65-F5344CB8AC3E}">
        <p14:creationId xmlns:p14="http://schemas.microsoft.com/office/powerpoint/2010/main" val="154729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51E3897-3A85-4699-AD91-6B0B5D91DF98}" type="datetimeFigureOut">
              <a:rPr lang="tr-TR" smtClean="0"/>
              <a:t>30.07.2020</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3B005F-F632-4FF5-B014-7959B1BB5F55}"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604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seraosb.org/" TargetMode="External"/><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hyperlink" Target="mailto:bozer@bafraseraosb.org" TargetMode="External"/><Relationship Id="rId4" Type="http://schemas.openxmlformats.org/officeDocument/2006/relationships/hyperlink" Target="mailto:info@bafraseraos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6.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055D81-03E5-416C-A2D6-18CC9F66E17B}"/>
              </a:ext>
            </a:extLst>
          </p:cNvPr>
          <p:cNvSpPr>
            <a:spLocks noGrp="1"/>
          </p:cNvSpPr>
          <p:nvPr>
            <p:ph type="ctrTitle"/>
          </p:nvPr>
        </p:nvSpPr>
        <p:spPr>
          <a:xfrm>
            <a:off x="1524000" y="2250440"/>
            <a:ext cx="9144000" cy="1655762"/>
          </a:xfrm>
          <a:solidFill>
            <a:srgbClr val="C00000"/>
          </a:solidFill>
        </p:spPr>
        <p:txBody>
          <a:bodyPr>
            <a:normAutofit/>
          </a:bodyPr>
          <a:lstStyle/>
          <a:p>
            <a:r>
              <a:rPr lang="tr-TR" sz="5400" b="1" dirty="0">
                <a:solidFill>
                  <a:schemeClr val="accent4">
                    <a:lumMod val="40000"/>
                    <a:lumOff val="60000"/>
                  </a:schemeClr>
                </a:solidFill>
              </a:rPr>
              <a:t>      Samsun Bafra Tarıma Dayalı </a:t>
            </a:r>
            <a:br>
              <a:rPr lang="tr-TR" sz="5400" b="1" dirty="0">
                <a:solidFill>
                  <a:schemeClr val="accent4">
                    <a:lumMod val="40000"/>
                    <a:lumOff val="60000"/>
                  </a:schemeClr>
                </a:solidFill>
              </a:rPr>
            </a:br>
            <a:r>
              <a:rPr lang="tr-TR" sz="5400" b="1" dirty="0">
                <a:solidFill>
                  <a:schemeClr val="accent4">
                    <a:lumMod val="40000"/>
                    <a:lumOff val="60000"/>
                  </a:schemeClr>
                </a:solidFill>
              </a:rPr>
              <a:t>   İhtisas(Sera) OSB Proje Tanıtımı</a:t>
            </a:r>
          </a:p>
        </p:txBody>
      </p:sp>
      <p:sp>
        <p:nvSpPr>
          <p:cNvPr id="3" name="Alt Başlık 2">
            <a:extLst>
              <a:ext uri="{FF2B5EF4-FFF2-40B4-BE49-F238E27FC236}">
                <a16:creationId xmlns:a16="http://schemas.microsoft.com/office/drawing/2014/main" id="{033BF3F1-FE81-43CD-B914-0A53EBDC0753}"/>
              </a:ext>
            </a:extLst>
          </p:cNvPr>
          <p:cNvSpPr>
            <a:spLocks noGrp="1"/>
          </p:cNvSpPr>
          <p:nvPr>
            <p:ph type="subTitle" idx="1"/>
          </p:nvPr>
        </p:nvSpPr>
        <p:spPr>
          <a:xfrm>
            <a:off x="1524000" y="5075238"/>
            <a:ext cx="9144000" cy="1655762"/>
          </a:xfrm>
        </p:spPr>
        <p:txBody>
          <a:bodyPr/>
          <a:lstStyle/>
          <a:p>
            <a:endParaRPr lang="tr-TR" dirty="0"/>
          </a:p>
        </p:txBody>
      </p:sp>
      <p:pic>
        <p:nvPicPr>
          <p:cNvPr id="7" name="Resim 6">
            <a:extLst>
              <a:ext uri="{FF2B5EF4-FFF2-40B4-BE49-F238E27FC236}">
                <a16:creationId xmlns:a16="http://schemas.microsoft.com/office/drawing/2014/main" id="{EC8CD952-9564-4A34-AD2D-69137DEDF7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28591" y="872784"/>
            <a:ext cx="4190108" cy="1122363"/>
          </a:xfrm>
          <a:prstGeom prst="rect">
            <a:avLst/>
          </a:prstGeom>
        </p:spPr>
      </p:pic>
      <p:pic>
        <p:nvPicPr>
          <p:cNvPr id="9" name="Resim 8">
            <a:extLst>
              <a:ext uri="{FF2B5EF4-FFF2-40B4-BE49-F238E27FC236}">
                <a16:creationId xmlns:a16="http://schemas.microsoft.com/office/drawing/2014/main" id="{DC8F0056-ED61-4935-AEEA-3BE25608B6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944710" y="5246640"/>
            <a:ext cx="1080000" cy="1080000"/>
          </a:xfrm>
          <a:prstGeom prst="rect">
            <a:avLst/>
          </a:prstGeom>
        </p:spPr>
      </p:pic>
      <p:pic>
        <p:nvPicPr>
          <p:cNvPr id="11" name="Resim 10">
            <a:extLst>
              <a:ext uri="{FF2B5EF4-FFF2-40B4-BE49-F238E27FC236}">
                <a16:creationId xmlns:a16="http://schemas.microsoft.com/office/drawing/2014/main" id="{97B7350D-A9AC-40D0-996D-C6AC1A618BD8}"/>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3487184" y="5246640"/>
            <a:ext cx="1080000" cy="1080000"/>
          </a:xfrm>
          <a:prstGeom prst="rect">
            <a:avLst/>
          </a:prstGeom>
        </p:spPr>
      </p:pic>
      <p:pic>
        <p:nvPicPr>
          <p:cNvPr id="13" name="Resim 12">
            <a:extLst>
              <a:ext uri="{FF2B5EF4-FFF2-40B4-BE49-F238E27FC236}">
                <a16:creationId xmlns:a16="http://schemas.microsoft.com/office/drawing/2014/main" id="{0C5007DC-5E2C-4EFD-84C7-74D65C6055B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848651" y="5246640"/>
            <a:ext cx="1080000" cy="1080000"/>
          </a:xfrm>
          <a:prstGeom prst="rect">
            <a:avLst/>
          </a:prstGeom>
        </p:spPr>
      </p:pic>
      <p:pic>
        <p:nvPicPr>
          <p:cNvPr id="15" name="Resim 14">
            <a:extLst>
              <a:ext uri="{FF2B5EF4-FFF2-40B4-BE49-F238E27FC236}">
                <a16:creationId xmlns:a16="http://schemas.microsoft.com/office/drawing/2014/main" id="{47FFA1FC-015A-429B-8B03-D58C54B4CDD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444355" y="5246640"/>
            <a:ext cx="1080000" cy="1080000"/>
          </a:xfrm>
          <a:prstGeom prst="rect">
            <a:avLst/>
          </a:prstGeom>
        </p:spPr>
      </p:pic>
      <p:pic>
        <p:nvPicPr>
          <p:cNvPr id="17" name="Resim 16">
            <a:extLst>
              <a:ext uri="{FF2B5EF4-FFF2-40B4-BE49-F238E27FC236}">
                <a16:creationId xmlns:a16="http://schemas.microsoft.com/office/drawing/2014/main" id="{CF922A65-C6BC-4C75-BF8C-4940BAA6B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5045" y="5246640"/>
            <a:ext cx="1080000" cy="1080000"/>
          </a:xfrm>
          <a:prstGeom prst="rect">
            <a:avLst/>
          </a:prstGeom>
        </p:spPr>
      </p:pic>
      <p:pic>
        <p:nvPicPr>
          <p:cNvPr id="19" name="Resim 18">
            <a:extLst>
              <a:ext uri="{FF2B5EF4-FFF2-40B4-BE49-F238E27FC236}">
                <a16:creationId xmlns:a16="http://schemas.microsoft.com/office/drawing/2014/main" id="{C92A2A26-2B0B-4CD0-BA39-1E02EA102B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7290" y="5246640"/>
            <a:ext cx="1080000" cy="1080000"/>
          </a:xfrm>
          <a:prstGeom prst="rect">
            <a:avLst/>
          </a:prstGeom>
        </p:spPr>
      </p:pic>
    </p:spTree>
    <p:extLst>
      <p:ext uri="{BB962C8B-B14F-4D97-AF65-F5344CB8AC3E}">
        <p14:creationId xmlns:p14="http://schemas.microsoft.com/office/powerpoint/2010/main" val="6726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346297" y="365125"/>
            <a:ext cx="2880000" cy="720000"/>
          </a:xfrm>
        </p:spPr>
      </p:pic>
      <p:pic>
        <p:nvPicPr>
          <p:cNvPr id="21" name="İçerik Yer Tutucusu 20">
            <a:extLst>
              <a:ext uri="{FF2B5EF4-FFF2-40B4-BE49-F238E27FC236}">
                <a16:creationId xmlns:a16="http://schemas.microsoft.com/office/drawing/2014/main" id="{C997CA60-D966-4B75-8A06-9E348705A3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9739" y="520861"/>
            <a:ext cx="6965382" cy="5729468"/>
          </a:xfrm>
        </p:spPr>
      </p:pic>
      <p:sp>
        <p:nvSpPr>
          <p:cNvPr id="22" name="Metin kutusu 21">
            <a:extLst>
              <a:ext uri="{FF2B5EF4-FFF2-40B4-BE49-F238E27FC236}">
                <a16:creationId xmlns:a16="http://schemas.microsoft.com/office/drawing/2014/main" id="{4A0B5AC2-B021-4B93-8C6B-EB712A08C6FB}"/>
              </a:ext>
            </a:extLst>
          </p:cNvPr>
          <p:cNvSpPr txBox="1"/>
          <p:nvPr/>
        </p:nvSpPr>
        <p:spPr>
          <a:xfrm>
            <a:off x="7508936" y="2662320"/>
            <a:ext cx="4362691" cy="1446550"/>
          </a:xfrm>
          <a:prstGeom prst="rect">
            <a:avLst/>
          </a:prstGeom>
          <a:noFill/>
        </p:spPr>
        <p:txBody>
          <a:bodyPr wrap="square" rtlCol="0">
            <a:spAutoFit/>
          </a:bodyPr>
          <a:lstStyle/>
          <a:p>
            <a:r>
              <a:rPr lang="tr-TR" sz="4400" b="1" dirty="0">
                <a:solidFill>
                  <a:srgbClr val="00B050"/>
                </a:solidFill>
                <a:latin typeface="Calibri Light" panose="020F0302020204030204"/>
                <a:ea typeface="+mj-ea"/>
                <a:cs typeface="+mj-cs"/>
              </a:rPr>
              <a:t>   Uydu Görünümü</a:t>
            </a:r>
            <a:br>
              <a:rPr lang="tr-TR" sz="4400" b="1" dirty="0">
                <a:solidFill>
                  <a:srgbClr val="00B050"/>
                </a:solidFill>
                <a:latin typeface="Calibri Light" panose="020F0302020204030204"/>
                <a:ea typeface="+mj-ea"/>
                <a:cs typeface="+mj-cs"/>
              </a:rPr>
            </a:br>
            <a:r>
              <a:rPr lang="tr-TR" sz="4400" b="1" dirty="0">
                <a:solidFill>
                  <a:srgbClr val="00B050"/>
                </a:solidFill>
                <a:latin typeface="Calibri Light" panose="020F0302020204030204"/>
                <a:ea typeface="+mj-ea"/>
                <a:cs typeface="+mj-cs"/>
              </a:rPr>
              <a:t>           Konum</a:t>
            </a:r>
            <a:endParaRPr lang="tr-TR" dirty="0"/>
          </a:p>
        </p:txBody>
      </p:sp>
    </p:spTree>
    <p:extLst>
      <p:ext uri="{BB962C8B-B14F-4D97-AF65-F5344CB8AC3E}">
        <p14:creationId xmlns:p14="http://schemas.microsoft.com/office/powerpoint/2010/main" val="244186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çerik Yer Tutucusu 8">
            <a:extLst>
              <a:ext uri="{FF2B5EF4-FFF2-40B4-BE49-F238E27FC236}">
                <a16:creationId xmlns:a16="http://schemas.microsoft.com/office/drawing/2014/main" id="{ABC2F294-F770-453E-8E8B-522A23E2F5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3249984" y="-1539242"/>
            <a:ext cx="5821680" cy="10972803"/>
          </a:xfrm>
        </p:spPr>
      </p:pic>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380996" y="365126"/>
            <a:ext cx="10972804" cy="965564"/>
          </a:xfrm>
        </p:spPr>
        <p:txBody>
          <a:bodyPr>
            <a:normAutofit/>
          </a:bodyPr>
          <a:lstStyle/>
          <a:p>
            <a:r>
              <a:rPr lang="tr-TR" sz="4000" b="1" dirty="0">
                <a:solidFill>
                  <a:srgbClr val="00B050"/>
                </a:solidFill>
              </a:rPr>
              <a:t> Parselasyonu Tamamlanmış Alanımız</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p:blipFill>
        <p:spPr>
          <a:xfrm>
            <a:off x="8068822" y="610689"/>
            <a:ext cx="2880000" cy="720000"/>
          </a:xfrm>
        </p:spPr>
      </p:pic>
    </p:spTree>
    <p:extLst>
      <p:ext uri="{BB962C8B-B14F-4D97-AF65-F5344CB8AC3E}">
        <p14:creationId xmlns:p14="http://schemas.microsoft.com/office/powerpoint/2010/main" val="50055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lstStyle/>
          <a:p>
            <a:r>
              <a:rPr lang="tr-TR" b="1" dirty="0">
                <a:solidFill>
                  <a:srgbClr val="00B050"/>
                </a:solidFill>
              </a:rPr>
              <a:t> Alan Yönetimimiz</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graphicFrame>
        <p:nvGraphicFramePr>
          <p:cNvPr id="9" name="Tablo 9">
            <a:extLst>
              <a:ext uri="{FF2B5EF4-FFF2-40B4-BE49-F238E27FC236}">
                <a16:creationId xmlns:a16="http://schemas.microsoft.com/office/drawing/2014/main" id="{FD490168-788D-40B4-B31C-20A66111CDC6}"/>
              </a:ext>
            </a:extLst>
          </p:cNvPr>
          <p:cNvGraphicFramePr>
            <a:graphicFrameLocks noGrp="1"/>
          </p:cNvGraphicFramePr>
          <p:nvPr>
            <p:ph sz="half" idx="2"/>
            <p:extLst>
              <p:ext uri="{D42A27DB-BD31-4B8C-83A1-F6EECF244321}">
                <p14:modId xmlns:p14="http://schemas.microsoft.com/office/powerpoint/2010/main" val="2557868541"/>
              </p:ext>
            </p:extLst>
          </p:nvPr>
        </p:nvGraphicFramePr>
        <p:xfrm>
          <a:off x="6325849" y="1567906"/>
          <a:ext cx="5027950" cy="4937760"/>
        </p:xfrm>
        <a:graphic>
          <a:graphicData uri="http://schemas.openxmlformats.org/drawingml/2006/table">
            <a:tbl>
              <a:tblPr firstRow="1" bandRow="1">
                <a:tableStyleId>{00A15C55-8517-42AA-B614-E9B94910E393}</a:tableStyleId>
              </a:tblPr>
              <a:tblGrid>
                <a:gridCol w="1721420">
                  <a:extLst>
                    <a:ext uri="{9D8B030D-6E8A-4147-A177-3AD203B41FA5}">
                      <a16:colId xmlns:a16="http://schemas.microsoft.com/office/drawing/2014/main" val="4129125222"/>
                    </a:ext>
                  </a:extLst>
                </a:gridCol>
                <a:gridCol w="1653265">
                  <a:extLst>
                    <a:ext uri="{9D8B030D-6E8A-4147-A177-3AD203B41FA5}">
                      <a16:colId xmlns:a16="http://schemas.microsoft.com/office/drawing/2014/main" val="3001659631"/>
                    </a:ext>
                  </a:extLst>
                </a:gridCol>
                <a:gridCol w="1653265">
                  <a:extLst>
                    <a:ext uri="{9D8B030D-6E8A-4147-A177-3AD203B41FA5}">
                      <a16:colId xmlns:a16="http://schemas.microsoft.com/office/drawing/2014/main" val="3299720115"/>
                    </a:ext>
                  </a:extLst>
                </a:gridCol>
              </a:tblGrid>
              <a:tr h="320936">
                <a:tc>
                  <a:txBody>
                    <a:bodyPr/>
                    <a:lstStyle/>
                    <a:p>
                      <a:endParaRPr lang="tr-TR" dirty="0"/>
                    </a:p>
                  </a:txBody>
                  <a:tcPr>
                    <a:solidFill>
                      <a:schemeClr val="accent2"/>
                    </a:solidFill>
                  </a:tcPr>
                </a:tc>
                <a:tc>
                  <a:txBody>
                    <a:bodyPr/>
                    <a:lstStyle/>
                    <a:p>
                      <a:pPr algn="ctr"/>
                      <a:r>
                        <a:rPr lang="tr-TR" dirty="0"/>
                        <a:t>Sera Alanı</a:t>
                      </a:r>
                    </a:p>
                  </a:txBody>
                  <a:tcPr/>
                </a:tc>
                <a:tc>
                  <a:txBody>
                    <a:bodyPr/>
                    <a:lstStyle/>
                    <a:p>
                      <a:pPr algn="ctr"/>
                      <a:r>
                        <a:rPr lang="tr-TR" dirty="0"/>
                        <a:t>80,17 ha.</a:t>
                      </a:r>
                    </a:p>
                  </a:txBody>
                  <a:tcPr/>
                </a:tc>
                <a:extLst>
                  <a:ext uri="{0D108BD9-81ED-4DB2-BD59-A6C34878D82A}">
                    <a16:rowId xmlns:a16="http://schemas.microsoft.com/office/drawing/2014/main" val="3628547589"/>
                  </a:ext>
                </a:extLst>
              </a:tr>
              <a:tr h="561637">
                <a:tc>
                  <a:txBody>
                    <a:bodyPr/>
                    <a:lstStyle/>
                    <a:p>
                      <a:endParaRPr lang="tr-TR" dirty="0">
                        <a:solidFill>
                          <a:schemeClr val="accent2"/>
                        </a:solidFill>
                      </a:endParaRPr>
                    </a:p>
                  </a:txBody>
                  <a:tcPr>
                    <a:solidFill>
                      <a:schemeClr val="accent6"/>
                    </a:solidFill>
                  </a:tcPr>
                </a:tc>
                <a:tc>
                  <a:txBody>
                    <a:bodyPr/>
                    <a:lstStyle/>
                    <a:p>
                      <a:pPr algn="ctr"/>
                      <a:r>
                        <a:rPr lang="tr-TR" dirty="0"/>
                        <a:t>Sağlık Koruma Bandı</a:t>
                      </a:r>
                    </a:p>
                  </a:txBody>
                  <a:tcPr/>
                </a:tc>
                <a:tc>
                  <a:txBody>
                    <a:bodyPr/>
                    <a:lstStyle/>
                    <a:p>
                      <a:pPr algn="ctr"/>
                      <a:r>
                        <a:rPr lang="tr-TR" dirty="0"/>
                        <a:t> 13,72 ha</a:t>
                      </a:r>
                    </a:p>
                  </a:txBody>
                  <a:tcPr/>
                </a:tc>
                <a:extLst>
                  <a:ext uri="{0D108BD9-81ED-4DB2-BD59-A6C34878D82A}">
                    <a16:rowId xmlns:a16="http://schemas.microsoft.com/office/drawing/2014/main" val="1350953361"/>
                  </a:ext>
                </a:extLst>
              </a:tr>
              <a:tr h="561637">
                <a:tc>
                  <a:txBody>
                    <a:bodyPr/>
                    <a:lstStyle/>
                    <a:p>
                      <a:endParaRPr lang="tr-TR" dirty="0"/>
                    </a:p>
                  </a:txBody>
                  <a:tcPr>
                    <a:solidFill>
                      <a:srgbClr val="FF0000"/>
                    </a:solidFill>
                  </a:tcPr>
                </a:tc>
                <a:tc>
                  <a:txBody>
                    <a:bodyPr/>
                    <a:lstStyle/>
                    <a:p>
                      <a:pPr algn="ctr"/>
                      <a:r>
                        <a:rPr lang="tr-TR" dirty="0"/>
                        <a:t>Sanayi Tesis Alanı</a:t>
                      </a:r>
                    </a:p>
                  </a:txBody>
                  <a:tcPr/>
                </a:tc>
                <a:tc>
                  <a:txBody>
                    <a:bodyPr/>
                    <a:lstStyle/>
                    <a:p>
                      <a:pPr algn="ctr"/>
                      <a:r>
                        <a:rPr lang="tr-TR" dirty="0"/>
                        <a:t>6,01 ha.</a:t>
                      </a:r>
                    </a:p>
                  </a:txBody>
                  <a:tcPr/>
                </a:tc>
                <a:extLst>
                  <a:ext uri="{0D108BD9-81ED-4DB2-BD59-A6C34878D82A}">
                    <a16:rowId xmlns:a16="http://schemas.microsoft.com/office/drawing/2014/main" val="2194260272"/>
                  </a:ext>
                </a:extLst>
              </a:tr>
              <a:tr h="561637">
                <a:tc>
                  <a:txBody>
                    <a:bodyPr/>
                    <a:lstStyle/>
                    <a:p>
                      <a:endParaRPr lang="tr-TR" dirty="0"/>
                    </a:p>
                  </a:txBody>
                  <a:tcPr>
                    <a:solidFill>
                      <a:schemeClr val="accent5">
                        <a:lumMod val="75000"/>
                      </a:schemeClr>
                    </a:solidFill>
                  </a:tcPr>
                </a:tc>
                <a:tc>
                  <a:txBody>
                    <a:bodyPr/>
                    <a:lstStyle/>
                    <a:p>
                      <a:pPr algn="ctr"/>
                      <a:r>
                        <a:rPr lang="tr-TR" dirty="0"/>
                        <a:t>İdari ve Sosyal Tesis Alanı</a:t>
                      </a:r>
                    </a:p>
                  </a:txBody>
                  <a:tcPr/>
                </a:tc>
                <a:tc>
                  <a:txBody>
                    <a:bodyPr/>
                    <a:lstStyle/>
                    <a:p>
                      <a:pPr algn="ctr"/>
                      <a:r>
                        <a:rPr lang="tr-TR" dirty="0"/>
                        <a:t>1,90 ha.</a:t>
                      </a:r>
                    </a:p>
                  </a:txBody>
                  <a:tcPr/>
                </a:tc>
                <a:extLst>
                  <a:ext uri="{0D108BD9-81ED-4DB2-BD59-A6C34878D82A}">
                    <a16:rowId xmlns:a16="http://schemas.microsoft.com/office/drawing/2014/main" val="3610415608"/>
                  </a:ext>
                </a:extLst>
              </a:tr>
              <a:tr h="561637">
                <a:tc>
                  <a:txBody>
                    <a:bodyPr/>
                    <a:lstStyle/>
                    <a:p>
                      <a:endParaRPr lang="tr-TR" dirty="0"/>
                    </a:p>
                  </a:txBody>
                  <a:tcPr>
                    <a:solidFill>
                      <a:schemeClr val="bg1">
                        <a:lumMod val="65000"/>
                      </a:schemeClr>
                    </a:solidFill>
                  </a:tcPr>
                </a:tc>
                <a:tc>
                  <a:txBody>
                    <a:bodyPr/>
                    <a:lstStyle/>
                    <a:p>
                      <a:pPr algn="ctr"/>
                      <a:r>
                        <a:rPr lang="tr-TR" dirty="0"/>
                        <a:t>Teknik Hizmetler Alanı</a:t>
                      </a:r>
                    </a:p>
                  </a:txBody>
                  <a:tcPr/>
                </a:tc>
                <a:tc>
                  <a:txBody>
                    <a:bodyPr/>
                    <a:lstStyle/>
                    <a:p>
                      <a:pPr algn="ctr"/>
                      <a:r>
                        <a:rPr lang="tr-TR" dirty="0"/>
                        <a:t>2,38 ha.</a:t>
                      </a:r>
                    </a:p>
                  </a:txBody>
                  <a:tcPr/>
                </a:tc>
                <a:extLst>
                  <a:ext uri="{0D108BD9-81ED-4DB2-BD59-A6C34878D82A}">
                    <a16:rowId xmlns:a16="http://schemas.microsoft.com/office/drawing/2014/main" val="820920027"/>
                  </a:ext>
                </a:extLst>
              </a:tr>
              <a:tr h="561637">
                <a:tc>
                  <a:txBody>
                    <a:bodyPr/>
                    <a:lstStyle/>
                    <a:p>
                      <a:endParaRPr lang="tr-TR" dirty="0"/>
                    </a:p>
                  </a:txBody>
                  <a:tcPr>
                    <a:solidFill>
                      <a:schemeClr val="accent5">
                        <a:lumMod val="40000"/>
                        <a:lumOff val="60000"/>
                      </a:schemeClr>
                    </a:solidFill>
                  </a:tcPr>
                </a:tc>
                <a:tc>
                  <a:txBody>
                    <a:bodyPr/>
                    <a:lstStyle/>
                    <a:p>
                      <a:pPr algn="ctr"/>
                      <a:r>
                        <a:rPr lang="tr-TR" dirty="0"/>
                        <a:t>Atık Yönetim Alanı</a:t>
                      </a:r>
                    </a:p>
                  </a:txBody>
                  <a:tcPr/>
                </a:tc>
                <a:tc>
                  <a:txBody>
                    <a:bodyPr/>
                    <a:lstStyle/>
                    <a:p>
                      <a:pPr algn="ctr"/>
                      <a:r>
                        <a:rPr lang="tr-TR" dirty="0"/>
                        <a:t>1,59 ha.</a:t>
                      </a:r>
                    </a:p>
                  </a:txBody>
                  <a:tcPr/>
                </a:tc>
                <a:extLst>
                  <a:ext uri="{0D108BD9-81ED-4DB2-BD59-A6C34878D82A}">
                    <a16:rowId xmlns:a16="http://schemas.microsoft.com/office/drawing/2014/main" val="4277794233"/>
                  </a:ext>
                </a:extLst>
              </a:tr>
              <a:tr h="320936">
                <a:tc>
                  <a:txBody>
                    <a:bodyPr/>
                    <a:lstStyle/>
                    <a:p>
                      <a:endParaRPr lang="tr-TR" dirty="0"/>
                    </a:p>
                  </a:txBody>
                  <a:tcPr>
                    <a:solidFill>
                      <a:srgbClr val="92D050"/>
                    </a:solidFill>
                  </a:tcPr>
                </a:tc>
                <a:tc>
                  <a:txBody>
                    <a:bodyPr/>
                    <a:lstStyle/>
                    <a:p>
                      <a:pPr algn="ctr"/>
                      <a:r>
                        <a:rPr lang="tr-TR" dirty="0"/>
                        <a:t>Yeşil Alan</a:t>
                      </a:r>
                    </a:p>
                  </a:txBody>
                  <a:tcPr/>
                </a:tc>
                <a:tc>
                  <a:txBody>
                    <a:bodyPr/>
                    <a:lstStyle/>
                    <a:p>
                      <a:pPr algn="ctr"/>
                      <a:r>
                        <a:rPr lang="tr-TR" dirty="0"/>
                        <a:t>2,30 ha.</a:t>
                      </a:r>
                    </a:p>
                  </a:txBody>
                  <a:tcPr/>
                </a:tc>
                <a:extLst>
                  <a:ext uri="{0D108BD9-81ED-4DB2-BD59-A6C34878D82A}">
                    <a16:rowId xmlns:a16="http://schemas.microsoft.com/office/drawing/2014/main" val="3112951546"/>
                  </a:ext>
                </a:extLst>
              </a:tr>
              <a:tr h="561637">
                <a:tc>
                  <a:txBody>
                    <a:bodyPr/>
                    <a:lstStyle/>
                    <a:p>
                      <a:endParaRPr lang="tr-TR" dirty="0"/>
                    </a:p>
                  </a:txBody>
                  <a:tcPr>
                    <a:solidFill>
                      <a:schemeClr val="accent2">
                        <a:lumMod val="75000"/>
                      </a:schemeClr>
                    </a:solidFill>
                  </a:tcPr>
                </a:tc>
                <a:tc>
                  <a:txBody>
                    <a:bodyPr/>
                    <a:lstStyle/>
                    <a:p>
                      <a:pPr algn="ctr"/>
                      <a:r>
                        <a:rPr lang="tr-TR" dirty="0"/>
                        <a:t>Tır ve Kamyon Parkı</a:t>
                      </a:r>
                    </a:p>
                  </a:txBody>
                  <a:tcPr/>
                </a:tc>
                <a:tc>
                  <a:txBody>
                    <a:bodyPr/>
                    <a:lstStyle/>
                    <a:p>
                      <a:pPr algn="ctr"/>
                      <a:r>
                        <a:rPr lang="tr-TR" dirty="0"/>
                        <a:t>1,72 ha.</a:t>
                      </a:r>
                    </a:p>
                  </a:txBody>
                  <a:tcPr/>
                </a:tc>
                <a:extLst>
                  <a:ext uri="{0D108BD9-81ED-4DB2-BD59-A6C34878D82A}">
                    <a16:rowId xmlns:a16="http://schemas.microsoft.com/office/drawing/2014/main" val="779775280"/>
                  </a:ext>
                </a:extLst>
              </a:tr>
              <a:tr h="320936">
                <a:tc>
                  <a:txBody>
                    <a:bodyPr/>
                    <a:lstStyle/>
                    <a:p>
                      <a:endParaRPr lang="tr-TR" dirty="0">
                        <a:solidFill>
                          <a:schemeClr val="accent4">
                            <a:lumMod val="40000"/>
                            <a:lumOff val="60000"/>
                          </a:schemeClr>
                        </a:solidFill>
                      </a:endParaRPr>
                    </a:p>
                  </a:txBody>
                  <a:tcPr>
                    <a:solidFill>
                      <a:schemeClr val="bg1">
                        <a:lumMod val="95000"/>
                      </a:schemeClr>
                    </a:solidFill>
                  </a:tcPr>
                </a:tc>
                <a:tc>
                  <a:txBody>
                    <a:bodyPr/>
                    <a:lstStyle/>
                    <a:p>
                      <a:pPr algn="ctr"/>
                      <a:r>
                        <a:rPr lang="tr-TR" dirty="0"/>
                        <a:t>Yollar</a:t>
                      </a:r>
                    </a:p>
                  </a:txBody>
                  <a:tcPr/>
                </a:tc>
                <a:tc>
                  <a:txBody>
                    <a:bodyPr/>
                    <a:lstStyle/>
                    <a:p>
                      <a:pPr algn="ctr"/>
                      <a:r>
                        <a:rPr lang="tr-TR" dirty="0"/>
                        <a:t>9,64 ha.</a:t>
                      </a:r>
                    </a:p>
                  </a:txBody>
                  <a:tcPr/>
                </a:tc>
                <a:extLst>
                  <a:ext uri="{0D108BD9-81ED-4DB2-BD59-A6C34878D82A}">
                    <a16:rowId xmlns:a16="http://schemas.microsoft.com/office/drawing/2014/main" val="3834036689"/>
                  </a:ext>
                </a:extLst>
              </a:tr>
            </a:tbl>
          </a:graphicData>
        </a:graphic>
      </p:graphicFrame>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4862870"/>
          </a:xfrm>
          <a:prstGeom prst="rect">
            <a:avLst/>
          </a:prstGeom>
          <a:noFill/>
        </p:spPr>
        <p:txBody>
          <a:bodyPr wrap="square" rtlCol="0">
            <a:spAutoFit/>
          </a:bodyPr>
          <a:lstStyle/>
          <a:p>
            <a:pPr algn="ctr"/>
            <a:endParaRPr lang="tr-TR" sz="3000" i="1" dirty="0">
              <a:solidFill>
                <a:srgbClr val="FF0000"/>
              </a:solidFill>
            </a:endParaRPr>
          </a:p>
          <a:p>
            <a:pPr algn="ctr"/>
            <a:r>
              <a:rPr lang="tr-TR" sz="2800" i="1" dirty="0">
                <a:solidFill>
                  <a:srgbClr val="FF0000"/>
                </a:solidFill>
              </a:rPr>
              <a:t>Samsun Bafra Tarıma Dayalı İhtisas Sera Organize Sanayi Bölgesi</a:t>
            </a:r>
            <a:endParaRPr lang="tr-TR" sz="2800" dirty="0">
              <a:solidFill>
                <a:srgbClr val="FF0000"/>
              </a:solidFill>
            </a:endParaRPr>
          </a:p>
          <a:p>
            <a:pPr algn="ctr"/>
            <a:r>
              <a:rPr lang="tr-TR" sz="2800" b="1" dirty="0"/>
              <a:t>Toplam Alanımız:</a:t>
            </a:r>
          </a:p>
          <a:p>
            <a:pPr algn="ctr"/>
            <a:r>
              <a:rPr lang="tr-TR" sz="2800" b="1" dirty="0"/>
              <a:t>1194 da.</a:t>
            </a:r>
          </a:p>
          <a:p>
            <a:pPr algn="ctr"/>
            <a:r>
              <a:rPr lang="tr-TR" sz="2800" dirty="0">
                <a:solidFill>
                  <a:schemeClr val="accent2"/>
                </a:solidFill>
              </a:rPr>
              <a:t>Sera Alanı</a:t>
            </a:r>
            <a:r>
              <a:rPr lang="tr-TR" sz="2800" dirty="0"/>
              <a:t>: 801,7 da. (dönüm) Ve Toplam 30 Parsel</a:t>
            </a:r>
          </a:p>
          <a:p>
            <a:pPr algn="ctr"/>
            <a:r>
              <a:rPr lang="tr-TR" sz="2800" dirty="0">
                <a:solidFill>
                  <a:schemeClr val="accent2"/>
                </a:solidFill>
              </a:rPr>
              <a:t>Sanayi Alanı: </a:t>
            </a:r>
            <a:r>
              <a:rPr lang="tr-TR" sz="2800" dirty="0"/>
              <a:t>Toplam </a:t>
            </a:r>
          </a:p>
          <a:p>
            <a:pPr algn="ctr"/>
            <a:r>
              <a:rPr lang="tr-TR" sz="2800" dirty="0"/>
              <a:t>60 da. (dönüm) Bölünebilir Alan.</a:t>
            </a:r>
          </a:p>
        </p:txBody>
      </p:sp>
    </p:spTree>
    <p:extLst>
      <p:ext uri="{BB962C8B-B14F-4D97-AF65-F5344CB8AC3E}">
        <p14:creationId xmlns:p14="http://schemas.microsoft.com/office/powerpoint/2010/main" val="2168879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rmAutofit fontScale="90000"/>
          </a:bodyPr>
          <a:lstStyle/>
          <a:p>
            <a:r>
              <a:rPr lang="tr-TR" b="1" dirty="0">
                <a:solidFill>
                  <a:srgbClr val="00B050"/>
                </a:solidFill>
              </a:rPr>
              <a:t> </a:t>
            </a:r>
            <a:r>
              <a:rPr lang="tr-TR" sz="4400" b="1" dirty="0">
                <a:solidFill>
                  <a:srgbClr val="00B050"/>
                </a:solidFill>
              </a:rPr>
              <a:t>Sera İşletmeleri Büyüklüğü</a:t>
            </a:r>
            <a:br>
              <a:rPr lang="tr-TR" sz="4400" b="1" dirty="0">
                <a:solidFill>
                  <a:srgbClr val="00B050"/>
                </a:solidFill>
              </a:rPr>
            </a:br>
            <a:r>
              <a:rPr lang="tr-TR" sz="4400" b="1" dirty="0">
                <a:solidFill>
                  <a:srgbClr val="00B050"/>
                </a:solidFill>
              </a:rPr>
              <a:t>             ve İstihdam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4" name="İçerik Yer Tutucusu 3">
            <a:extLst>
              <a:ext uri="{FF2B5EF4-FFF2-40B4-BE49-F238E27FC236}">
                <a16:creationId xmlns:a16="http://schemas.microsoft.com/office/drawing/2014/main" id="{165245D8-16A9-4540-BADA-5D02FA92D725}"/>
              </a:ext>
            </a:extLst>
          </p:cNvPr>
          <p:cNvSpPr>
            <a:spLocks noGrp="1"/>
          </p:cNvSpPr>
          <p:nvPr>
            <p:ph sz="half" idx="2"/>
          </p:nvPr>
        </p:nvSpPr>
        <p:spPr>
          <a:xfrm>
            <a:off x="6786880" y="2018455"/>
            <a:ext cx="4368800" cy="4023360"/>
          </a:xfrm>
        </p:spPr>
        <p:txBody>
          <a:bodyPr>
            <a:normAutofit fontScale="92500"/>
          </a:bodyPr>
          <a:lstStyle/>
          <a:p>
            <a:pPr>
              <a:buFont typeface="Wingdings" panose="05000000000000000000" pitchFamily="2" charset="2"/>
              <a:buChar char="Ø"/>
            </a:pPr>
            <a:r>
              <a:rPr lang="tr-TR" sz="2400" dirty="0"/>
              <a:t> </a:t>
            </a:r>
            <a:r>
              <a:rPr lang="tr-TR" sz="2200" b="1" dirty="0"/>
              <a:t>Bafra Sera OSB içerisindeki 3 Tip Sera parseli bulunmaktadır.</a:t>
            </a:r>
          </a:p>
          <a:p>
            <a:pPr>
              <a:buFont typeface="Wingdings" panose="05000000000000000000" pitchFamily="2" charset="2"/>
              <a:buChar char="Ø"/>
            </a:pPr>
            <a:r>
              <a:rPr lang="tr-TR" sz="2200" dirty="0"/>
              <a:t>Tip1 : Toplam İşletme alanı 24 da. olup bunun 18 </a:t>
            </a:r>
            <a:r>
              <a:rPr lang="tr-TR" sz="2200" dirty="0" err="1"/>
              <a:t>da.’ı</a:t>
            </a:r>
            <a:r>
              <a:rPr lang="tr-TR" sz="2200" dirty="0"/>
              <a:t> Sera alanıdır.</a:t>
            </a:r>
          </a:p>
          <a:p>
            <a:pPr>
              <a:buFont typeface="Wingdings" panose="05000000000000000000" pitchFamily="2" charset="2"/>
              <a:buChar char="Ø"/>
            </a:pPr>
            <a:r>
              <a:rPr lang="tr-TR" sz="2200" dirty="0"/>
              <a:t>Tip2 : Toplam işletme alanı 24 da. olup bunun 18 </a:t>
            </a:r>
            <a:r>
              <a:rPr lang="tr-TR" sz="2200" dirty="0" err="1"/>
              <a:t>da.’ı</a:t>
            </a:r>
            <a:r>
              <a:rPr lang="tr-TR" sz="2200" dirty="0"/>
              <a:t> Sera alanıdır.</a:t>
            </a:r>
          </a:p>
          <a:p>
            <a:pPr>
              <a:buFont typeface="Wingdings" panose="05000000000000000000" pitchFamily="2" charset="2"/>
              <a:buChar char="Ø"/>
            </a:pPr>
            <a:r>
              <a:rPr lang="tr-TR" sz="2200" dirty="0"/>
              <a:t>Tip3 : Toplam işletme alanı 40 da. olup bunun 30 </a:t>
            </a:r>
            <a:r>
              <a:rPr lang="tr-TR" sz="2200" dirty="0" err="1"/>
              <a:t>da.’ı</a:t>
            </a:r>
            <a:r>
              <a:rPr lang="tr-TR" sz="2200" dirty="0"/>
              <a:t> Sera alanıdır.</a:t>
            </a:r>
          </a:p>
          <a:p>
            <a:pPr>
              <a:buFont typeface="Wingdings" panose="05000000000000000000" pitchFamily="2" charset="2"/>
              <a:buChar char="Ø"/>
            </a:pPr>
            <a:r>
              <a:rPr lang="tr-TR" sz="2200" dirty="0">
                <a:solidFill>
                  <a:srgbClr val="FF0000"/>
                </a:solidFill>
              </a:rPr>
              <a:t> </a:t>
            </a:r>
            <a:r>
              <a:rPr lang="tr-TR" sz="2400" b="1" dirty="0">
                <a:solidFill>
                  <a:srgbClr val="FF0000"/>
                </a:solidFill>
              </a:rPr>
              <a:t>Bafra Sera OSB tam anlamıyla üretimi başladığında ortalama 1000 kişiye istihdam sağlayacaktır.</a:t>
            </a:r>
          </a:p>
        </p:txBody>
      </p:sp>
      <p:pic>
        <p:nvPicPr>
          <p:cNvPr id="8" name="Resim 7">
            <a:extLst>
              <a:ext uri="{FF2B5EF4-FFF2-40B4-BE49-F238E27FC236}">
                <a16:creationId xmlns:a16="http://schemas.microsoft.com/office/drawing/2014/main" id="{52D1F12B-C923-449C-A46E-75713A3C0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61" y="2018455"/>
            <a:ext cx="5490002" cy="40233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1247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556677"/>
          </a:xfrm>
        </p:spPr>
        <p:txBody>
          <a:bodyPr>
            <a:normAutofit fontScale="90000"/>
          </a:bodyPr>
          <a:lstStyle/>
          <a:p>
            <a:r>
              <a:rPr lang="tr-TR" b="1" dirty="0">
                <a:solidFill>
                  <a:srgbClr val="00B050"/>
                </a:solidFill>
              </a:rPr>
              <a:t> Sera ve Serada Üretim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478375" y="226244"/>
            <a:ext cx="2880000" cy="720000"/>
          </a:xfrm>
        </p:spPr>
      </p:pic>
      <p:pic>
        <p:nvPicPr>
          <p:cNvPr id="8" name="İçerik Yer Tutucusu 7">
            <a:extLst>
              <a:ext uri="{FF2B5EF4-FFF2-40B4-BE49-F238E27FC236}">
                <a16:creationId xmlns:a16="http://schemas.microsoft.com/office/drawing/2014/main" id="{6F4BA4AD-C2EF-473C-A94F-857DCF6F4D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54241" y="1265444"/>
            <a:ext cx="4197234" cy="2520000"/>
          </a:xfrm>
        </p:spPr>
      </p:pic>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pic>
        <p:nvPicPr>
          <p:cNvPr id="6" name="Resim 5">
            <a:extLst>
              <a:ext uri="{FF2B5EF4-FFF2-40B4-BE49-F238E27FC236}">
                <a16:creationId xmlns:a16="http://schemas.microsoft.com/office/drawing/2014/main" id="{33E0D801-2B65-4AB2-9287-EE5AC4FC2147}"/>
              </a:ext>
            </a:extLst>
          </p:cNvPr>
          <p:cNvPicPr>
            <a:picLocks noChangeAspect="1"/>
          </p:cNvPicPr>
          <p:nvPr/>
        </p:nvPicPr>
        <p:blipFill>
          <a:blip r:embed="rId4"/>
          <a:stretch>
            <a:fillRect/>
          </a:stretch>
        </p:blipFill>
        <p:spPr>
          <a:xfrm>
            <a:off x="6126480" y="4207609"/>
            <a:ext cx="5324994" cy="2160000"/>
          </a:xfrm>
          <a:prstGeom prst="rect">
            <a:avLst/>
          </a:prstGeom>
        </p:spPr>
      </p:pic>
      <p:pic>
        <p:nvPicPr>
          <p:cNvPr id="12" name="Resim 11">
            <a:extLst>
              <a:ext uri="{FF2B5EF4-FFF2-40B4-BE49-F238E27FC236}">
                <a16:creationId xmlns:a16="http://schemas.microsoft.com/office/drawing/2014/main" id="{258E810C-AF2F-4569-BB70-46BA9042F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74" y="3929209"/>
            <a:ext cx="4572000" cy="2438400"/>
          </a:xfrm>
          <a:prstGeom prst="rect">
            <a:avLst/>
          </a:prstGeom>
        </p:spPr>
      </p:pic>
      <p:pic>
        <p:nvPicPr>
          <p:cNvPr id="14" name="Resim 13">
            <a:extLst>
              <a:ext uri="{FF2B5EF4-FFF2-40B4-BE49-F238E27FC236}">
                <a16:creationId xmlns:a16="http://schemas.microsoft.com/office/drawing/2014/main" id="{EBB5F51C-1B90-41A1-9F5E-5A081B6A8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374" y="1265444"/>
            <a:ext cx="4761628" cy="2520000"/>
          </a:xfrm>
          <a:prstGeom prst="rect">
            <a:avLst/>
          </a:prstGeom>
        </p:spPr>
      </p:pic>
    </p:spTree>
    <p:extLst>
      <p:ext uri="{BB962C8B-B14F-4D97-AF65-F5344CB8AC3E}">
        <p14:creationId xmlns:p14="http://schemas.microsoft.com/office/powerpoint/2010/main" val="270499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556677"/>
          </a:xfrm>
        </p:spPr>
        <p:txBody>
          <a:bodyPr>
            <a:normAutofit fontScale="90000"/>
          </a:bodyPr>
          <a:lstStyle/>
          <a:p>
            <a:r>
              <a:rPr lang="tr-TR" b="1" dirty="0">
                <a:solidFill>
                  <a:srgbClr val="00B050"/>
                </a:solidFill>
              </a:rPr>
              <a:t> Serada Üretimin Faydaları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478375" y="226244"/>
            <a:ext cx="2880000" cy="720000"/>
          </a:xfrm>
        </p:spPr>
      </p:pic>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sp>
        <p:nvSpPr>
          <p:cNvPr id="4" name="İçerik Yer Tutucusu 3">
            <a:extLst>
              <a:ext uri="{FF2B5EF4-FFF2-40B4-BE49-F238E27FC236}">
                <a16:creationId xmlns:a16="http://schemas.microsoft.com/office/drawing/2014/main" id="{34514536-B319-4D1E-A5A3-2057D6DE5797}"/>
              </a:ext>
            </a:extLst>
          </p:cNvPr>
          <p:cNvSpPr>
            <a:spLocks noGrp="1"/>
          </p:cNvSpPr>
          <p:nvPr>
            <p:ph sz="half" idx="2"/>
          </p:nvPr>
        </p:nvSpPr>
        <p:spPr>
          <a:xfrm>
            <a:off x="1097280" y="1845735"/>
            <a:ext cx="4998720" cy="4023360"/>
          </a:xfrm>
        </p:spPr>
        <p:txBody>
          <a:bodyPr>
            <a:normAutofit fontScale="92500" lnSpcReduction="20000"/>
          </a:bodyPr>
          <a:lstStyle/>
          <a:p>
            <a:pPr>
              <a:buFont typeface="Wingdings" panose="05000000000000000000" pitchFamily="2" charset="2"/>
              <a:buChar char="Ø"/>
            </a:pPr>
            <a:r>
              <a:rPr lang="tr-TR" dirty="0"/>
              <a:t> Birim alandan yüksek verim almanın yanı sıra ürünün niteliği ve kalitesi de yükselir.</a:t>
            </a:r>
          </a:p>
          <a:p>
            <a:pPr marL="0" indent="0">
              <a:buNone/>
            </a:pPr>
            <a:r>
              <a:rPr lang="tr-TR" dirty="0"/>
              <a:t>   </a:t>
            </a:r>
            <a:r>
              <a:rPr lang="tr-TR" dirty="0">
                <a:solidFill>
                  <a:srgbClr val="FF0000"/>
                </a:solidFill>
              </a:rPr>
              <a:t>- </a:t>
            </a:r>
            <a:r>
              <a:rPr lang="tr-TR" sz="1800" dirty="0">
                <a:solidFill>
                  <a:srgbClr val="FF0000"/>
                </a:solidFill>
              </a:rPr>
              <a:t>1 da. tarlada domatesten 4-5 ton verim alınıyorken, 1 da. serada bu 18-20 tonu bulmaktadır.</a:t>
            </a:r>
          </a:p>
          <a:p>
            <a:pPr marL="0" indent="0">
              <a:buNone/>
            </a:pPr>
            <a:r>
              <a:rPr lang="tr-TR" sz="1800" dirty="0">
                <a:solidFill>
                  <a:srgbClr val="FF0000"/>
                </a:solidFill>
              </a:rPr>
              <a:t>   - Süs Bitkileri üretiminde kaliteli ve dış pazara yönelik ihracatı artıracak ürün </a:t>
            </a:r>
            <a:r>
              <a:rPr lang="tr-TR" sz="1800">
                <a:solidFill>
                  <a:srgbClr val="FF0000"/>
                </a:solidFill>
              </a:rPr>
              <a:t>elde edilir.</a:t>
            </a:r>
            <a:endParaRPr lang="tr-TR" sz="1800" dirty="0">
              <a:solidFill>
                <a:srgbClr val="FF0000"/>
              </a:solidFill>
            </a:endParaRPr>
          </a:p>
          <a:p>
            <a:pPr marL="0" indent="0">
              <a:buNone/>
            </a:pPr>
            <a:r>
              <a:rPr lang="tr-TR" sz="1800" dirty="0">
                <a:solidFill>
                  <a:srgbClr val="FF0000"/>
                </a:solidFill>
              </a:rPr>
              <a:t>   - Fide üretiminde hastalıklardan arı, homojen ve standardı olan üretim olanağı sağlar.</a:t>
            </a:r>
          </a:p>
          <a:p>
            <a:pPr>
              <a:buFont typeface="Wingdings" panose="05000000000000000000" pitchFamily="2" charset="2"/>
              <a:buChar char="Ø"/>
            </a:pPr>
            <a:r>
              <a:rPr lang="tr-TR" dirty="0"/>
              <a:t> Pazarda sürekli sebze bulunur.</a:t>
            </a:r>
          </a:p>
          <a:p>
            <a:pPr>
              <a:buFont typeface="Wingdings" panose="05000000000000000000" pitchFamily="2" charset="2"/>
              <a:buChar char="Ø"/>
            </a:pPr>
            <a:r>
              <a:rPr lang="tr-TR" dirty="0"/>
              <a:t> Tarımsal işletmelerde görülen mevsimlik iş gücünün yerini devamlı çalışma alır.</a:t>
            </a:r>
          </a:p>
          <a:p>
            <a:pPr>
              <a:buFont typeface="Wingdings" panose="05000000000000000000" pitchFamily="2" charset="2"/>
              <a:buChar char="Ø"/>
            </a:pPr>
            <a:r>
              <a:rPr lang="tr-TR" dirty="0"/>
              <a:t> Hem halkın geçimine hem de ihracat yoluyla milli ekonomiye katkıda bulunur.</a:t>
            </a:r>
          </a:p>
        </p:txBody>
      </p:sp>
      <p:pic>
        <p:nvPicPr>
          <p:cNvPr id="9" name="Resim 8">
            <a:extLst>
              <a:ext uri="{FF2B5EF4-FFF2-40B4-BE49-F238E27FC236}">
                <a16:creationId xmlns:a16="http://schemas.microsoft.com/office/drawing/2014/main" id="{FF4E0CA8-DAA2-434E-86AE-F6CE1FCD3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237" y="1157415"/>
            <a:ext cx="4048123" cy="270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Resim 12">
            <a:extLst>
              <a:ext uri="{FF2B5EF4-FFF2-40B4-BE49-F238E27FC236}">
                <a16:creationId xmlns:a16="http://schemas.microsoft.com/office/drawing/2014/main" id="{24670DB6-65B5-4F5E-A394-932A59CE9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420" y="4171550"/>
            <a:ext cx="3797260" cy="252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470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Sera ve Sanayi Parsellerinde</a:t>
            </a:r>
            <a:br>
              <a:rPr lang="tr-TR" sz="4000" b="1" dirty="0">
                <a:solidFill>
                  <a:srgbClr val="00B050"/>
                </a:solidFill>
              </a:rPr>
            </a:br>
            <a:r>
              <a:rPr lang="tr-TR" sz="4000" b="1" dirty="0">
                <a:solidFill>
                  <a:srgbClr val="00B050"/>
                </a:solidFill>
              </a:rPr>
              <a:t>Neler Yapılacak?</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4" name="İçerik Yer Tutucusu 3">
            <a:extLst>
              <a:ext uri="{FF2B5EF4-FFF2-40B4-BE49-F238E27FC236}">
                <a16:creationId xmlns:a16="http://schemas.microsoft.com/office/drawing/2014/main" id="{9D981F8C-0211-4021-ACCE-13AD920E9358}"/>
              </a:ext>
            </a:extLst>
          </p:cNvPr>
          <p:cNvSpPr>
            <a:spLocks noGrp="1"/>
          </p:cNvSpPr>
          <p:nvPr>
            <p:ph sz="half" idx="2"/>
          </p:nvPr>
        </p:nvSpPr>
        <p:spPr>
          <a:xfrm>
            <a:off x="8655689" y="1397303"/>
            <a:ext cx="3017520" cy="4099886"/>
          </a:xfrm>
        </p:spPr>
        <p:txBody>
          <a:bodyPr>
            <a:normAutofit/>
          </a:bodyPr>
          <a:lstStyle/>
          <a:p>
            <a:pPr algn="ctr"/>
            <a:r>
              <a:rPr lang="tr-TR" sz="2400" b="1" dirty="0">
                <a:solidFill>
                  <a:srgbClr val="FF0000"/>
                </a:solidFill>
              </a:rPr>
              <a:t>Sanayi Parsellerinde;</a:t>
            </a:r>
          </a:p>
          <a:p>
            <a:pPr>
              <a:buFont typeface="Wingdings" panose="05000000000000000000" pitchFamily="2" charset="2"/>
              <a:buChar char="Ø"/>
            </a:pPr>
            <a:r>
              <a:rPr lang="tr-TR" sz="2400" dirty="0">
                <a:solidFill>
                  <a:schemeClr val="tx1"/>
                </a:solidFill>
              </a:rPr>
              <a:t> </a:t>
            </a:r>
            <a:r>
              <a:rPr lang="tr-TR" dirty="0">
                <a:solidFill>
                  <a:schemeClr val="tx1"/>
                </a:solidFill>
              </a:rPr>
              <a:t>Paketleme,</a:t>
            </a:r>
          </a:p>
          <a:p>
            <a:pPr>
              <a:buFont typeface="Wingdings" panose="05000000000000000000" pitchFamily="2" charset="2"/>
              <a:buChar char="Ø"/>
            </a:pPr>
            <a:r>
              <a:rPr lang="tr-TR" dirty="0">
                <a:solidFill>
                  <a:schemeClr val="tx1"/>
                </a:solidFill>
              </a:rPr>
              <a:t> Soğuk Hava Deposu,</a:t>
            </a:r>
          </a:p>
          <a:p>
            <a:pPr>
              <a:buFont typeface="Wingdings" panose="05000000000000000000" pitchFamily="2" charset="2"/>
              <a:buChar char="Ø"/>
            </a:pPr>
            <a:r>
              <a:rPr lang="tr-TR" dirty="0">
                <a:solidFill>
                  <a:schemeClr val="tx1"/>
                </a:solidFill>
              </a:rPr>
              <a:t> Sebze Kurutma,</a:t>
            </a:r>
          </a:p>
          <a:p>
            <a:pPr>
              <a:buFont typeface="Wingdings" panose="05000000000000000000" pitchFamily="2" charset="2"/>
              <a:buChar char="Ø"/>
            </a:pPr>
            <a:r>
              <a:rPr lang="tr-TR" dirty="0">
                <a:solidFill>
                  <a:schemeClr val="tx1"/>
                </a:solidFill>
              </a:rPr>
              <a:t> Salça, Turşu Fabrikası</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sp>
        <p:nvSpPr>
          <p:cNvPr id="7" name="Metin kutusu 6">
            <a:extLst>
              <a:ext uri="{FF2B5EF4-FFF2-40B4-BE49-F238E27FC236}">
                <a16:creationId xmlns:a16="http://schemas.microsoft.com/office/drawing/2014/main" id="{060CEE2A-2BDF-4B48-B97C-B5184C3BB01B}"/>
              </a:ext>
            </a:extLst>
          </p:cNvPr>
          <p:cNvSpPr txBox="1"/>
          <p:nvPr/>
        </p:nvSpPr>
        <p:spPr>
          <a:xfrm>
            <a:off x="92385" y="1336973"/>
            <a:ext cx="4325581" cy="2677656"/>
          </a:xfrm>
          <a:prstGeom prst="rect">
            <a:avLst/>
          </a:prstGeom>
          <a:noFill/>
        </p:spPr>
        <p:txBody>
          <a:bodyPr wrap="square" rtlCol="0">
            <a:spAutoFit/>
          </a:bodyPr>
          <a:lstStyle/>
          <a:p>
            <a:pPr algn="ctr"/>
            <a:r>
              <a:rPr lang="tr-TR" sz="2400" b="1" dirty="0">
                <a:solidFill>
                  <a:srgbClr val="FF0000"/>
                </a:solidFill>
              </a:rPr>
              <a:t>Sera Parsellerinde;</a:t>
            </a:r>
            <a:endParaRPr lang="tr-TR" sz="2400" b="1" dirty="0"/>
          </a:p>
          <a:p>
            <a:pPr marL="342900" indent="-342900">
              <a:buFont typeface="Wingdings" panose="05000000000000000000" pitchFamily="2" charset="2"/>
              <a:buChar char="Ø"/>
            </a:pPr>
            <a:r>
              <a:rPr lang="tr-TR" sz="2400" dirty="0"/>
              <a:t>Süs Bitkileri üretimi,</a:t>
            </a:r>
          </a:p>
          <a:p>
            <a:pPr marL="342900" indent="-342900">
              <a:buFont typeface="Wingdings" panose="05000000000000000000" pitchFamily="2" charset="2"/>
              <a:buChar char="Ø"/>
            </a:pPr>
            <a:r>
              <a:rPr lang="tr-TR" sz="2400" dirty="0"/>
              <a:t>Fide üretimi,</a:t>
            </a:r>
          </a:p>
          <a:p>
            <a:pPr marL="342900" indent="-342900">
              <a:buFont typeface="Wingdings" panose="05000000000000000000" pitchFamily="2" charset="2"/>
              <a:buChar char="Ø"/>
            </a:pPr>
            <a:r>
              <a:rPr lang="tr-TR" sz="2400" dirty="0"/>
              <a:t>Domates, Hıyar, Biber, Patlıcan gibi ürünlerin üretimi,</a:t>
            </a:r>
          </a:p>
          <a:p>
            <a:pPr marL="342900" indent="-342900">
              <a:buFont typeface="Wingdings" panose="05000000000000000000" pitchFamily="2" charset="2"/>
              <a:buChar char="Ø"/>
            </a:pPr>
            <a:r>
              <a:rPr lang="tr-TR" sz="2400" dirty="0"/>
              <a:t>Islah çalışmaları.</a:t>
            </a:r>
          </a:p>
          <a:p>
            <a:pPr marL="342900" indent="-342900">
              <a:buFont typeface="Wingdings" panose="05000000000000000000" pitchFamily="2" charset="2"/>
              <a:buChar char="Ø"/>
            </a:pPr>
            <a:endParaRPr lang="tr-TR" sz="2400" b="1" dirty="0">
              <a:solidFill>
                <a:srgbClr val="FF0000"/>
              </a:solidFill>
            </a:endParaRPr>
          </a:p>
        </p:txBody>
      </p:sp>
      <p:pic>
        <p:nvPicPr>
          <p:cNvPr id="10" name="Resim 9">
            <a:extLst>
              <a:ext uri="{FF2B5EF4-FFF2-40B4-BE49-F238E27FC236}">
                <a16:creationId xmlns:a16="http://schemas.microsoft.com/office/drawing/2014/main" id="{ED242791-2F19-4BA8-8396-FEAD3AD04A90}"/>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4680159" y="1397303"/>
            <a:ext cx="3394800" cy="45230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Resim 14">
            <a:extLst>
              <a:ext uri="{FF2B5EF4-FFF2-40B4-BE49-F238E27FC236}">
                <a16:creationId xmlns:a16="http://schemas.microsoft.com/office/drawing/2014/main" id="{2125B032-4803-4639-9EE6-06ECF7BE31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6240" y="3871397"/>
            <a:ext cx="2140757" cy="2700000"/>
          </a:xfrm>
          <a:prstGeom prst="rect">
            <a:avLst/>
          </a:prstGeom>
          <a:ln w="228600" cap="sq" cmpd="thickThin">
            <a:solidFill>
              <a:srgbClr val="000000"/>
            </a:solidFill>
            <a:prstDash val="solid"/>
            <a:miter lim="800000"/>
          </a:ln>
          <a:effectLst>
            <a:innerShdw blurRad="76200">
              <a:srgbClr val="000000"/>
            </a:innerShdw>
          </a:effectLst>
        </p:spPr>
      </p:pic>
      <p:pic>
        <p:nvPicPr>
          <p:cNvPr id="17" name="Resim 16">
            <a:extLst>
              <a:ext uri="{FF2B5EF4-FFF2-40B4-BE49-F238E27FC236}">
                <a16:creationId xmlns:a16="http://schemas.microsoft.com/office/drawing/2014/main" id="{731C8024-A8A2-4AB2-9A5C-113209C847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9970" y="4117884"/>
            <a:ext cx="4030409" cy="2520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3825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523221"/>
          </a:xfrm>
        </p:spPr>
        <p:txBody>
          <a:bodyPr>
            <a:noAutofit/>
          </a:bodyPr>
          <a:lstStyle/>
          <a:p>
            <a:r>
              <a:rPr lang="tr-TR" sz="4000" b="1" dirty="0">
                <a:solidFill>
                  <a:srgbClr val="00B050"/>
                </a:solidFill>
              </a:rPr>
              <a:t>Yaklaşık Olarak Kurulum Maliyeti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381855" y="188213"/>
            <a:ext cx="2880000" cy="720000"/>
          </a:xfrm>
        </p:spPr>
      </p:pic>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pic>
        <p:nvPicPr>
          <p:cNvPr id="15" name="İçerik Yer Tutucusu 14">
            <a:extLst>
              <a:ext uri="{FF2B5EF4-FFF2-40B4-BE49-F238E27FC236}">
                <a16:creationId xmlns:a16="http://schemas.microsoft.com/office/drawing/2014/main" id="{555210FC-6C16-43FA-90ED-9F6A3E1252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6197" y="1829516"/>
            <a:ext cx="5461077" cy="4027963"/>
          </a:xfrm>
        </p:spPr>
      </p:pic>
      <p:sp>
        <p:nvSpPr>
          <p:cNvPr id="3" name="Oval 2">
            <a:extLst>
              <a:ext uri="{FF2B5EF4-FFF2-40B4-BE49-F238E27FC236}">
                <a16:creationId xmlns:a16="http://schemas.microsoft.com/office/drawing/2014/main" id="{A4C13A82-1549-4A85-BCB5-6ACF187CC87D}"/>
              </a:ext>
            </a:extLst>
          </p:cNvPr>
          <p:cNvSpPr/>
          <p:nvPr/>
        </p:nvSpPr>
        <p:spPr>
          <a:xfrm>
            <a:off x="5974081" y="1006603"/>
            <a:ext cx="5537199" cy="17873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Hiçbir Destek ve Hibe Kullanmadan Yapılacak Yatırımda;</a:t>
            </a:r>
          </a:p>
          <a:p>
            <a:pPr algn="ctr"/>
            <a:r>
              <a:rPr lang="tr-TR" sz="2000" b="1" dirty="0"/>
              <a:t>24 Dekar Parsel/ 18 Dekar Üretim Alanı</a:t>
            </a:r>
          </a:p>
          <a:p>
            <a:pPr algn="ctr"/>
            <a:endParaRPr lang="tr-TR" dirty="0"/>
          </a:p>
        </p:txBody>
      </p:sp>
      <p:sp>
        <p:nvSpPr>
          <p:cNvPr id="4" name="Dikdörtgen 3">
            <a:extLst>
              <a:ext uri="{FF2B5EF4-FFF2-40B4-BE49-F238E27FC236}">
                <a16:creationId xmlns:a16="http://schemas.microsoft.com/office/drawing/2014/main" id="{64F82BD4-88D7-4AE3-BC44-0AE3ABD835B2}"/>
              </a:ext>
            </a:extLst>
          </p:cNvPr>
          <p:cNvSpPr/>
          <p:nvPr/>
        </p:nvSpPr>
        <p:spPr>
          <a:xfrm>
            <a:off x="6096000" y="3728720"/>
            <a:ext cx="5242560" cy="26212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Parsel Bedeli: 1.500.000,00 TL</a:t>
            </a:r>
          </a:p>
          <a:p>
            <a:pPr algn="ctr"/>
            <a:r>
              <a:rPr lang="tr-TR" sz="2400" b="1" dirty="0">
                <a:solidFill>
                  <a:schemeClr val="tx1"/>
                </a:solidFill>
              </a:rPr>
              <a:t>Üst Yatırım: 5.400.000,00 TL</a:t>
            </a:r>
          </a:p>
          <a:p>
            <a:pPr algn="ctr"/>
            <a:r>
              <a:rPr lang="tr-TR" sz="2400" b="1" dirty="0">
                <a:solidFill>
                  <a:schemeClr val="tx1"/>
                </a:solidFill>
              </a:rPr>
              <a:t>Toplam : 6.900.000,00 TL</a:t>
            </a:r>
          </a:p>
          <a:p>
            <a:pPr algn="ctr"/>
            <a:endParaRPr lang="tr-TR" b="1" dirty="0">
              <a:solidFill>
                <a:schemeClr val="tx1"/>
              </a:solidFill>
            </a:endParaRPr>
          </a:p>
          <a:p>
            <a:pPr algn="ctr"/>
            <a:r>
              <a:rPr lang="tr-TR" sz="3200" b="1" dirty="0">
                <a:solidFill>
                  <a:srgbClr val="FF0000"/>
                </a:solidFill>
              </a:rPr>
              <a:t>!!! Geri Dönüş Süresi: 60 AY</a:t>
            </a:r>
          </a:p>
        </p:txBody>
      </p:sp>
      <p:sp>
        <p:nvSpPr>
          <p:cNvPr id="7" name="Ok: Sağ 6">
            <a:extLst>
              <a:ext uri="{FF2B5EF4-FFF2-40B4-BE49-F238E27FC236}">
                <a16:creationId xmlns:a16="http://schemas.microsoft.com/office/drawing/2014/main" id="{6F6AC74C-3089-44D6-AD34-90CBCFEFA25D}"/>
              </a:ext>
            </a:extLst>
          </p:cNvPr>
          <p:cNvSpPr/>
          <p:nvPr/>
        </p:nvSpPr>
        <p:spPr>
          <a:xfrm rot="4503100">
            <a:off x="6627610" y="2983497"/>
            <a:ext cx="1702363" cy="74676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a:extLst>
              <a:ext uri="{FF2B5EF4-FFF2-40B4-BE49-F238E27FC236}">
                <a16:creationId xmlns:a16="http://schemas.microsoft.com/office/drawing/2014/main" id="{2CAD9060-6132-41BC-B9D2-DCACD7A8F3BA}"/>
              </a:ext>
            </a:extLst>
          </p:cNvPr>
          <p:cNvPicPr>
            <a:picLocks noChangeAspect="1"/>
          </p:cNvPicPr>
          <p:nvPr/>
        </p:nvPicPr>
        <p:blipFill>
          <a:blip r:embed="rId4"/>
          <a:stretch>
            <a:fillRect/>
          </a:stretch>
        </p:blipFill>
        <p:spPr>
          <a:xfrm rot="1715240">
            <a:off x="9689775" y="2497267"/>
            <a:ext cx="914479" cy="1719221"/>
          </a:xfrm>
          <a:prstGeom prst="rect">
            <a:avLst/>
          </a:prstGeom>
        </p:spPr>
      </p:pic>
    </p:spTree>
    <p:extLst>
      <p:ext uri="{BB962C8B-B14F-4D97-AF65-F5344CB8AC3E}">
        <p14:creationId xmlns:p14="http://schemas.microsoft.com/office/powerpoint/2010/main" val="1157827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Seracılık Teşvik ve Hibeler Neler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F989755B-372D-4843-9CE8-4124FD111EA3}"/>
              </a:ext>
            </a:extLst>
          </p:cNvPr>
          <p:cNvSpPr>
            <a:spLocks noGrp="1"/>
          </p:cNvSpPr>
          <p:nvPr>
            <p:ph sz="half" idx="2"/>
          </p:nvPr>
        </p:nvSpPr>
        <p:spPr>
          <a:xfrm>
            <a:off x="548641" y="1845735"/>
            <a:ext cx="4995633" cy="4023360"/>
          </a:xfrm>
        </p:spPr>
        <p:txBody>
          <a:bodyPr/>
          <a:lstStyle/>
          <a:p>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IPARD Hibe Destekleri</a:t>
            </a:r>
          </a:p>
          <a:p>
            <a:pPr>
              <a:buFont typeface="Wingdings" panose="05000000000000000000" pitchFamily="2" charset="2"/>
              <a:buChar char="ü"/>
            </a:pPr>
            <a:r>
              <a:rPr lang="tr-TR" dirty="0"/>
              <a:t>Avrupa Birliği ve Türkiye Cumhuriyeti tarafından ortaklaşa finanse edilmekte olan Tarım ve Orman Bakanlığının ilgili kuruluşu olan </a:t>
            </a:r>
            <a:r>
              <a:rPr lang="tr-TR" b="1" dirty="0"/>
              <a:t>Tarım ve Kırsal Kalkınmayı Destekleme Kurumuna </a:t>
            </a:r>
            <a:r>
              <a:rPr lang="tr-TR" dirty="0"/>
              <a:t>başvuruların yapıldığı hibe programıdır.</a:t>
            </a:r>
          </a:p>
          <a:p>
            <a:pPr>
              <a:buFont typeface="Wingdings" panose="05000000000000000000" pitchFamily="2" charset="2"/>
              <a:buChar char="ü"/>
            </a:pPr>
            <a:r>
              <a:rPr lang="tr-TR" dirty="0"/>
              <a:t>Bitkisel Üretimin Çeşitlendirilmesi ve Bitkisel Ürünlerin İşlenmesi ile Paketlenmesi ; </a:t>
            </a:r>
            <a:r>
              <a:rPr lang="tr-TR" b="1" dirty="0"/>
              <a:t>Sera Yatırımları, Fide Yetiştiriciliği, Süs Bitkileri ve Endüstriyel Tarım yatırımları, </a:t>
            </a:r>
            <a:r>
              <a:rPr lang="tr-TR" b="1" dirty="0">
                <a:solidFill>
                  <a:srgbClr val="FF0000"/>
                </a:solidFill>
              </a:rPr>
              <a:t>2020 yılı Samsun için Hibe Oranı %55-65</a:t>
            </a:r>
            <a:r>
              <a:rPr lang="tr-TR" b="1" dirty="0"/>
              <a:t> aralığındadır.</a:t>
            </a:r>
            <a:endParaRPr lang="tr-TR" sz="2400" dirty="0">
              <a:solidFill>
                <a:srgbClr val="FF0000"/>
              </a:solidFill>
            </a:endParaRP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sp>
        <p:nvSpPr>
          <p:cNvPr id="8" name="Metin kutusu 7">
            <a:extLst>
              <a:ext uri="{FF2B5EF4-FFF2-40B4-BE49-F238E27FC236}">
                <a16:creationId xmlns:a16="http://schemas.microsoft.com/office/drawing/2014/main" id="{F1B84DE8-0FE6-4C26-ADAC-92497EC5DB42}"/>
              </a:ext>
            </a:extLst>
          </p:cNvPr>
          <p:cNvSpPr txBox="1"/>
          <p:nvPr/>
        </p:nvSpPr>
        <p:spPr>
          <a:xfrm>
            <a:off x="5544274" y="2295823"/>
            <a:ext cx="5809526" cy="3894271"/>
          </a:xfrm>
          <a:prstGeom prst="rect">
            <a:avLst/>
          </a:prstGeom>
          <a:noFill/>
        </p:spPr>
        <p:txBody>
          <a:bodyPr wrap="square" rtlCol="0">
            <a:spAutoFit/>
          </a:bodyPr>
          <a:lstStyle/>
          <a:p>
            <a:pPr marL="285750" indent="-285750">
              <a:buFont typeface="Wingdings" panose="05000000000000000000" pitchFamily="2" charset="2"/>
              <a:buChar char="§"/>
            </a:pPr>
            <a:r>
              <a:rPr lang="tr-TR" dirty="0"/>
              <a:t>IPARD destek programlarına Tüzel ve Gerçek Kişiler başvuru yapabilmektedir.</a:t>
            </a:r>
          </a:p>
          <a:p>
            <a:pPr marL="285750" indent="-285750">
              <a:buFont typeface="Wingdings" panose="05000000000000000000" pitchFamily="2" charset="2"/>
              <a:buChar char="§"/>
            </a:pPr>
            <a:endParaRPr lang="tr-TR" dirty="0"/>
          </a:p>
          <a:p>
            <a:pPr marL="285750" indent="-285750">
              <a:lnSpc>
                <a:spcPct val="107000"/>
              </a:lnSpc>
              <a:spcAft>
                <a:spcPts val="800"/>
              </a:spcAft>
              <a:buFont typeface="Wingdings" panose="05000000000000000000" pitchFamily="2" charset="2"/>
              <a:buChar char="§"/>
            </a:pPr>
            <a:r>
              <a:rPr lang="tr-TR" dirty="0">
                <a:latin typeface="Calibri" panose="020F0502020204030204" pitchFamily="34" charset="0"/>
                <a:ea typeface="Calibri" panose="020F0502020204030204" pitchFamily="34" charset="0"/>
                <a:cs typeface="Times New Roman" panose="02020603050405020304" pitchFamily="18" charset="0"/>
              </a:rPr>
              <a:t>IPARD Desteklerinin kullanılabileceği alanlar;</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-Makine ve ekipman alımları</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-Tesis kurulumu</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-İnşaat Giderleri</a:t>
            </a: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-Soğuk hava deposu</a:t>
            </a:r>
          </a:p>
          <a:p>
            <a:pPr marL="285750" indent="-285750">
              <a:lnSpc>
                <a:spcPct val="107000"/>
              </a:lnSpc>
              <a:spcAft>
                <a:spcPts val="800"/>
              </a:spcAft>
              <a:buFont typeface="Wingdings" panose="05000000000000000000" pitchFamily="2" charset="2"/>
              <a:buChar char="§"/>
            </a:pPr>
            <a:r>
              <a:rPr lang="tr-TR" dirty="0">
                <a:latin typeface="Calibri" panose="020F0502020204030204" pitchFamily="34" charset="0"/>
                <a:ea typeface="Calibri" panose="020F0502020204030204" pitchFamily="34" charset="0"/>
                <a:cs typeface="Times New Roman" panose="02020603050405020304" pitchFamily="18" charset="0"/>
              </a:rPr>
              <a:t> KDV muafiyeti var.</a:t>
            </a:r>
          </a:p>
          <a:p>
            <a:pPr>
              <a:lnSpc>
                <a:spcPct val="107000"/>
              </a:lnSpc>
              <a:spcAft>
                <a:spcPts val="800"/>
              </a:spcAft>
            </a:pP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tr-TR" dirty="0"/>
          </a:p>
        </p:txBody>
      </p:sp>
      <p:pic>
        <p:nvPicPr>
          <p:cNvPr id="4" name="Resim 3">
            <a:extLst>
              <a:ext uri="{FF2B5EF4-FFF2-40B4-BE49-F238E27FC236}">
                <a16:creationId xmlns:a16="http://schemas.microsoft.com/office/drawing/2014/main" id="{7FF4103C-964A-401C-AFA0-3C155AF1D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000" y="3857415"/>
            <a:ext cx="4320000" cy="1640278"/>
          </a:xfrm>
          <a:prstGeom prst="rect">
            <a:avLst/>
          </a:prstGeom>
        </p:spPr>
      </p:pic>
    </p:spTree>
    <p:extLst>
      <p:ext uri="{BB962C8B-B14F-4D97-AF65-F5344CB8AC3E}">
        <p14:creationId xmlns:p14="http://schemas.microsoft.com/office/powerpoint/2010/main" val="98896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Seracılık Teşvik ve Hibeler Neler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F989755B-372D-4843-9CE8-4124FD111EA3}"/>
              </a:ext>
            </a:extLst>
          </p:cNvPr>
          <p:cNvSpPr>
            <a:spLocks noGrp="1"/>
          </p:cNvSpPr>
          <p:nvPr>
            <p:ph sz="half" idx="2"/>
          </p:nvPr>
        </p:nvSpPr>
        <p:spPr>
          <a:xfrm>
            <a:off x="410517" y="1845735"/>
            <a:ext cx="6347811" cy="4023360"/>
          </a:xfrm>
        </p:spPr>
        <p:txBody>
          <a:bodyPr>
            <a:normAutofit/>
          </a:bodyPr>
          <a:lstStyle/>
          <a:p>
            <a:pPr>
              <a:buFont typeface="Wingdings" panose="05000000000000000000" pitchFamily="2" charset="2"/>
              <a:buChar char="Ø"/>
            </a:pP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dirty="0">
                <a:latin typeface="Calibri (Gövde)"/>
              </a:rPr>
              <a:t>798 sayılı Cumhurbaşkanlığı kararnamesi ile 28/2/2019-30700 tarih sayılı resmî gazetede yayınlanan </a:t>
            </a:r>
            <a:r>
              <a:rPr lang="tr-TR" b="1" dirty="0">
                <a:latin typeface="Calibri (Gövde)"/>
              </a:rPr>
              <a:t>seracılık yatırımları</a:t>
            </a:r>
            <a:r>
              <a:rPr lang="tr-TR" dirty="0">
                <a:latin typeface="Calibri (Gövde)"/>
              </a:rPr>
              <a:t> </a:t>
            </a:r>
            <a:r>
              <a:rPr lang="tr-TR" b="1" dirty="0">
                <a:latin typeface="Calibri (Gövde)"/>
              </a:rPr>
              <a:t>öncelikli yatırımlar kapsamına</a:t>
            </a:r>
            <a:r>
              <a:rPr lang="tr-TR" dirty="0">
                <a:latin typeface="Calibri (Gövde)"/>
              </a:rPr>
              <a:t> alınmıştır. Asgari </a:t>
            </a:r>
            <a:r>
              <a:rPr lang="tr-TR" b="1" dirty="0">
                <a:latin typeface="Calibri (Gövde)"/>
              </a:rPr>
              <a:t>5 milyon TL tutarındaki 25 dekar</a:t>
            </a:r>
            <a:r>
              <a:rPr lang="tr-TR" dirty="0">
                <a:latin typeface="Calibri (Gövde)"/>
              </a:rPr>
              <a:t> ve üzeri yurtiçinde üretilen sera teknolojilerini de ihtiva eden otomasyona dayalı (bilgisayar kontrollü iklimlendirme, sulama, gübreleme ve ilaçlama sistemi ihtiva eden) </a:t>
            </a:r>
            <a:r>
              <a:rPr lang="tr-TR" b="1" dirty="0">
                <a:latin typeface="Calibri (Gövde)"/>
              </a:rPr>
              <a:t>sera yatırımlarına 5.bölge teşviki</a:t>
            </a:r>
            <a:r>
              <a:rPr lang="tr-TR" dirty="0">
                <a:latin typeface="Calibri (Gövde)"/>
              </a:rPr>
              <a:t> verilmektedir. </a:t>
            </a:r>
          </a:p>
          <a:p>
            <a:pPr>
              <a:buFont typeface="Wingdings" panose="05000000000000000000" pitchFamily="2" charset="2"/>
              <a:buChar char="Ø"/>
            </a:pPr>
            <a:r>
              <a:rPr lang="tr-TR" dirty="0">
                <a:solidFill>
                  <a:srgbClr val="FF0000"/>
                </a:solidFill>
                <a:latin typeface="Calibri (Gövde)"/>
              </a:rPr>
              <a:t> </a:t>
            </a:r>
            <a:r>
              <a:rPr lang="tr-TR" dirty="0">
                <a:solidFill>
                  <a:schemeClr val="tx1"/>
                </a:solidFill>
                <a:latin typeface="Calibri (Gövde)"/>
              </a:rPr>
              <a:t>Bu durumda </a:t>
            </a:r>
            <a:r>
              <a:rPr lang="tr-TR" b="1" dirty="0">
                <a:solidFill>
                  <a:srgbClr val="FF0000"/>
                </a:solidFill>
                <a:latin typeface="Calibri (Gövde)"/>
              </a:rPr>
              <a:t>5 puan faiz desteği yada sübvansiyonlu kredi desteği,</a:t>
            </a:r>
            <a:r>
              <a:rPr lang="tr-TR" b="1" dirty="0">
                <a:solidFill>
                  <a:schemeClr val="tx1"/>
                </a:solidFill>
                <a:latin typeface="Calibri (Gövde)"/>
              </a:rPr>
              <a:t> </a:t>
            </a:r>
            <a:r>
              <a:rPr lang="tr-TR" b="1" dirty="0">
                <a:solidFill>
                  <a:srgbClr val="FF0000"/>
                </a:solidFill>
                <a:latin typeface="Calibri (Gövde)"/>
              </a:rPr>
              <a:t>Toplam yatırım tutarı %40 Vergi muafiyeti ve %35 SGK muafiyeti, 7 yıl işveren prim muafiyeti, KDV muafiyeti, gümrük muafiyeti, damga vergisi ve belediye imar harçlar muafiyeti, 5 yıllık emlak vergisi muafiyeti.</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995681" y="1567906"/>
            <a:ext cx="4548594" cy="523220"/>
          </a:xfrm>
          <a:prstGeom prst="rect">
            <a:avLst/>
          </a:prstGeom>
          <a:noFill/>
        </p:spPr>
        <p:txBody>
          <a:bodyPr wrap="square" rtlCol="0">
            <a:spAutoFit/>
          </a:bodyPr>
          <a:lstStyle/>
          <a:p>
            <a:pPr algn="ctr"/>
            <a:endParaRPr lang="tr-TR" sz="2800" dirty="0"/>
          </a:p>
        </p:txBody>
      </p:sp>
      <p:sp>
        <p:nvSpPr>
          <p:cNvPr id="8" name="Metin kutusu 7">
            <a:extLst>
              <a:ext uri="{FF2B5EF4-FFF2-40B4-BE49-F238E27FC236}">
                <a16:creationId xmlns:a16="http://schemas.microsoft.com/office/drawing/2014/main" id="{F1B84DE8-0FE6-4C26-ADAC-92497EC5DB42}"/>
              </a:ext>
            </a:extLst>
          </p:cNvPr>
          <p:cNvSpPr txBox="1"/>
          <p:nvPr/>
        </p:nvSpPr>
        <p:spPr>
          <a:xfrm>
            <a:off x="6512560" y="2295823"/>
            <a:ext cx="4841240" cy="669542"/>
          </a:xfrm>
          <a:prstGeom prst="rect">
            <a:avLst/>
          </a:prstGeom>
          <a:noFill/>
        </p:spPr>
        <p:txBody>
          <a:bodyPr wrap="square" rtlCol="0">
            <a:spAutoFit/>
          </a:bodyPr>
          <a:lstStyle/>
          <a:p>
            <a:pPr>
              <a:lnSpc>
                <a:spcPct val="107000"/>
              </a:lnSpc>
              <a:spcAft>
                <a:spcPts val="800"/>
              </a:spcAft>
            </a:pP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tr-TR" dirty="0"/>
          </a:p>
        </p:txBody>
      </p:sp>
      <p:pic>
        <p:nvPicPr>
          <p:cNvPr id="9" name="Resim 8">
            <a:extLst>
              <a:ext uri="{FF2B5EF4-FFF2-40B4-BE49-F238E27FC236}">
                <a16:creationId xmlns:a16="http://schemas.microsoft.com/office/drawing/2014/main" id="{05E9D051-57D8-4BED-80A1-474378D5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683" y="3442804"/>
            <a:ext cx="4876800" cy="2238375"/>
          </a:xfrm>
          <a:prstGeom prst="rect">
            <a:avLst/>
          </a:prstGeom>
        </p:spPr>
      </p:pic>
      <p:sp>
        <p:nvSpPr>
          <p:cNvPr id="10" name="Oval 9">
            <a:extLst>
              <a:ext uri="{FF2B5EF4-FFF2-40B4-BE49-F238E27FC236}">
                <a16:creationId xmlns:a16="http://schemas.microsoft.com/office/drawing/2014/main" id="{2E64AE7A-E000-48E9-9C0A-2B5409CB9DAD}"/>
              </a:ext>
            </a:extLst>
          </p:cNvPr>
          <p:cNvSpPr/>
          <p:nvPr/>
        </p:nvSpPr>
        <p:spPr>
          <a:xfrm>
            <a:off x="7213599" y="1709870"/>
            <a:ext cx="4421529" cy="177825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002060"/>
                </a:solidFill>
              </a:rPr>
              <a:t>Samsun Yatırım Teşviklerinde 3. Bölge de Yer almasına karşın Sera Yatırımlarında 5. Bölge Teşviki Alır.</a:t>
            </a:r>
          </a:p>
        </p:txBody>
      </p:sp>
    </p:spTree>
    <p:extLst>
      <p:ext uri="{BB962C8B-B14F-4D97-AF65-F5344CB8AC3E}">
        <p14:creationId xmlns:p14="http://schemas.microsoft.com/office/powerpoint/2010/main" val="188486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TDİOSB nedir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746693"/>
            <a:ext cx="2880000" cy="720000"/>
          </a:xfrm>
        </p:spPr>
      </p:pic>
      <p:sp>
        <p:nvSpPr>
          <p:cNvPr id="6" name="İçerik Yer Tutucusu 5">
            <a:extLst>
              <a:ext uri="{FF2B5EF4-FFF2-40B4-BE49-F238E27FC236}">
                <a16:creationId xmlns:a16="http://schemas.microsoft.com/office/drawing/2014/main" id="{3997AA92-F76C-412F-81B8-2AE7DB9141CF}"/>
              </a:ext>
            </a:extLst>
          </p:cNvPr>
          <p:cNvSpPr>
            <a:spLocks noGrp="1"/>
          </p:cNvSpPr>
          <p:nvPr>
            <p:ph sz="half" idx="2"/>
          </p:nvPr>
        </p:nvSpPr>
        <p:spPr>
          <a:xfrm>
            <a:off x="344775" y="1825625"/>
            <a:ext cx="5243225" cy="4351338"/>
          </a:xfrm>
        </p:spPr>
        <p:txBody>
          <a:bodyPr>
            <a:normAutofit lnSpcReduction="10000"/>
          </a:bodyPr>
          <a:lstStyle/>
          <a:p>
            <a:pPr>
              <a:buFont typeface="Wingdings" panose="05000000000000000000" pitchFamily="2" charset="2"/>
              <a:buChar char="Ø"/>
            </a:pPr>
            <a:r>
              <a:rPr lang="tr-TR" sz="2800" dirty="0"/>
              <a:t> Tarıma Dayalı İhtisas Organize Sanayi Bölgesi, kamu, tüzel kişi ya da kişilerince kurulur. </a:t>
            </a:r>
          </a:p>
          <a:p>
            <a:pPr>
              <a:buFont typeface="Wingdings" panose="05000000000000000000" pitchFamily="2" charset="2"/>
              <a:buChar char="Ø"/>
            </a:pPr>
            <a:r>
              <a:rPr lang="tr-TR" sz="2800" dirty="0"/>
              <a:t> Tarım ve sanayi sektörünün entegrasyonunu sağlamaya yönelik, tarıma dayalı sanayi girdisini oluşturan bitkisel ve hayvansal üretimin ve bunların işlenmesine yönelik sanayi tesislerinin yer aldığı mal ve hizmet üretim bölgesini ifade ediyor.</a:t>
            </a:r>
          </a:p>
        </p:txBody>
      </p:sp>
      <p:pic>
        <p:nvPicPr>
          <p:cNvPr id="4" name="Resim 3">
            <a:extLst>
              <a:ext uri="{FF2B5EF4-FFF2-40B4-BE49-F238E27FC236}">
                <a16:creationId xmlns:a16="http://schemas.microsoft.com/office/drawing/2014/main" id="{B07B72EB-D329-489B-A084-CD0F9F8BE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800" y="2495306"/>
            <a:ext cx="5461000" cy="288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03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Seracılık Teşvik ve Hibeler Neler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F989755B-372D-4843-9CE8-4124FD111EA3}"/>
              </a:ext>
            </a:extLst>
          </p:cNvPr>
          <p:cNvSpPr>
            <a:spLocks noGrp="1"/>
          </p:cNvSpPr>
          <p:nvPr>
            <p:ph sz="half" idx="2"/>
          </p:nvPr>
        </p:nvSpPr>
        <p:spPr>
          <a:xfrm>
            <a:off x="1187242" y="1845735"/>
            <a:ext cx="4492199" cy="4023360"/>
          </a:xfrm>
        </p:spPr>
        <p:txBody>
          <a:bodyPr/>
          <a:lstStyle/>
          <a:p>
            <a:pPr marL="0" indent="0" algn="ctr">
              <a:buNone/>
            </a:pPr>
            <a:r>
              <a:rPr lang="tr-TR" sz="2400" b="1" dirty="0">
                <a:solidFill>
                  <a:srgbClr val="FF0000"/>
                </a:solidFill>
              </a:rPr>
              <a:t>Banka Kredisi </a:t>
            </a:r>
          </a:p>
          <a:p>
            <a:pPr>
              <a:buFont typeface="Wingdings" panose="05000000000000000000" pitchFamily="2" charset="2"/>
              <a:buChar char="Ø"/>
            </a:pPr>
            <a:r>
              <a:rPr lang="tr-TR" sz="2400" b="1" dirty="0">
                <a:solidFill>
                  <a:srgbClr val="FF0000"/>
                </a:solidFill>
              </a:rPr>
              <a:t> </a:t>
            </a:r>
            <a:r>
              <a:rPr lang="tr-TR" sz="2600" b="1" dirty="0">
                <a:solidFill>
                  <a:schemeClr val="tx1"/>
                </a:solidFill>
              </a:rPr>
              <a:t>Ziraat Bankası %100 e kadar Sübvansiyonlu kredi</a:t>
            </a:r>
          </a:p>
          <a:p>
            <a:pPr>
              <a:buFont typeface="Wingdings" panose="05000000000000000000" pitchFamily="2" charset="2"/>
              <a:buChar char="Ø"/>
            </a:pPr>
            <a:r>
              <a:rPr lang="tr-TR" sz="2600" b="1" dirty="0">
                <a:solidFill>
                  <a:schemeClr val="tx1"/>
                </a:solidFill>
              </a:rPr>
              <a:t> 2 yıl geri ödemesiz 7 yıl Vadeli</a:t>
            </a:r>
          </a:p>
          <a:p>
            <a:pPr>
              <a:buFont typeface="Wingdings" panose="05000000000000000000" pitchFamily="2" charset="2"/>
              <a:buChar char="Ø"/>
            </a:pPr>
            <a:r>
              <a:rPr lang="tr-TR" sz="2600" b="1" dirty="0">
                <a:solidFill>
                  <a:schemeClr val="tx1"/>
                </a:solidFill>
              </a:rPr>
              <a:t> 120 aya kadar düşük faizli kredi</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87242" y="2221318"/>
            <a:ext cx="4548594" cy="523220"/>
          </a:xfrm>
          <a:prstGeom prst="rect">
            <a:avLst/>
          </a:prstGeom>
          <a:noFill/>
        </p:spPr>
        <p:txBody>
          <a:bodyPr wrap="square" rtlCol="0">
            <a:spAutoFit/>
          </a:bodyPr>
          <a:lstStyle/>
          <a:p>
            <a:pPr algn="ctr"/>
            <a:endParaRPr lang="tr-TR" sz="2800" dirty="0"/>
          </a:p>
        </p:txBody>
      </p:sp>
      <p:sp>
        <p:nvSpPr>
          <p:cNvPr id="8" name="Metin kutusu 7">
            <a:extLst>
              <a:ext uri="{FF2B5EF4-FFF2-40B4-BE49-F238E27FC236}">
                <a16:creationId xmlns:a16="http://schemas.microsoft.com/office/drawing/2014/main" id="{F1B84DE8-0FE6-4C26-ADAC-92497EC5DB42}"/>
              </a:ext>
            </a:extLst>
          </p:cNvPr>
          <p:cNvSpPr txBox="1"/>
          <p:nvPr/>
        </p:nvSpPr>
        <p:spPr>
          <a:xfrm>
            <a:off x="6512560" y="2295823"/>
            <a:ext cx="4841240" cy="669542"/>
          </a:xfrm>
          <a:prstGeom prst="rect">
            <a:avLst/>
          </a:prstGeom>
          <a:noFill/>
        </p:spPr>
        <p:txBody>
          <a:bodyPr wrap="square" rtlCol="0">
            <a:spAutoFit/>
          </a:bodyPr>
          <a:lstStyle/>
          <a:p>
            <a:pPr>
              <a:lnSpc>
                <a:spcPct val="107000"/>
              </a:lnSpc>
              <a:spcAft>
                <a:spcPts val="800"/>
              </a:spcAft>
            </a:pP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tr-TR" dirty="0"/>
          </a:p>
        </p:txBody>
      </p:sp>
      <p:sp>
        <p:nvSpPr>
          <p:cNvPr id="3" name="Metin kutusu 2">
            <a:extLst>
              <a:ext uri="{FF2B5EF4-FFF2-40B4-BE49-F238E27FC236}">
                <a16:creationId xmlns:a16="http://schemas.microsoft.com/office/drawing/2014/main" id="{BC63A395-9F95-4BAF-A2C2-F853B35CC6DD}"/>
              </a:ext>
            </a:extLst>
          </p:cNvPr>
          <p:cNvSpPr txBox="1"/>
          <p:nvPr/>
        </p:nvSpPr>
        <p:spPr>
          <a:xfrm>
            <a:off x="314960" y="5044349"/>
            <a:ext cx="11562080" cy="1323439"/>
          </a:xfrm>
          <a:prstGeom prst="rect">
            <a:avLst/>
          </a:prstGeom>
          <a:noFill/>
        </p:spPr>
        <p:txBody>
          <a:bodyPr wrap="square" rtlCol="0">
            <a:spAutoFit/>
          </a:bodyPr>
          <a:lstStyle/>
          <a:p>
            <a:pPr algn="ctr"/>
            <a:r>
              <a:rPr lang="tr-TR" sz="2000" dirty="0">
                <a:solidFill>
                  <a:srgbClr val="FF0000"/>
                </a:solidFill>
              </a:rPr>
              <a:t>*** Devlet teşvikleri proje bazlı olarak değerlendirilmektedir. Normal şartlarda bir projeye birden çok devlet desteği verilmemektedir. </a:t>
            </a:r>
            <a:r>
              <a:rPr lang="tr-TR" sz="2000" b="1" dirty="0">
                <a:solidFill>
                  <a:srgbClr val="FF0000"/>
                </a:solidFill>
              </a:rPr>
              <a:t>Seracılık yatırımlarına hem yatırım teşvik destek unsurları hem de alternatif sübvansiyonlu kredilerden yararlanabilme imkanlarının getirilmesi sektöre yapılan yatırımları cezbetmektedir.</a:t>
            </a:r>
          </a:p>
        </p:txBody>
      </p:sp>
      <p:pic>
        <p:nvPicPr>
          <p:cNvPr id="7" name="Resim 6">
            <a:extLst>
              <a:ext uri="{FF2B5EF4-FFF2-40B4-BE49-F238E27FC236}">
                <a16:creationId xmlns:a16="http://schemas.microsoft.com/office/drawing/2014/main" id="{7903DDAC-3C7D-47EA-8FB1-E1DCA62F1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483360"/>
            <a:ext cx="5933440" cy="3560989"/>
          </a:xfrm>
          <a:prstGeom prst="rect">
            <a:avLst/>
          </a:prstGeom>
        </p:spPr>
      </p:pic>
    </p:spTree>
    <p:extLst>
      <p:ext uri="{BB962C8B-B14F-4D97-AF65-F5344CB8AC3E}">
        <p14:creationId xmlns:p14="http://schemas.microsoft.com/office/powerpoint/2010/main" val="401252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Bafra Sera OSB içerisindeki </a:t>
            </a:r>
            <a:br>
              <a:rPr lang="tr-TR" sz="4000" b="1" dirty="0">
                <a:solidFill>
                  <a:srgbClr val="00B050"/>
                </a:solidFill>
              </a:rPr>
            </a:br>
            <a:r>
              <a:rPr lang="tr-TR" sz="4000" b="1" dirty="0">
                <a:solidFill>
                  <a:srgbClr val="00B050"/>
                </a:solidFill>
              </a:rPr>
              <a:t>yatırımcıların avantajları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F989755B-372D-4843-9CE8-4124FD111EA3}"/>
              </a:ext>
            </a:extLst>
          </p:cNvPr>
          <p:cNvSpPr>
            <a:spLocks noGrp="1"/>
          </p:cNvSpPr>
          <p:nvPr>
            <p:ph sz="half" idx="2"/>
          </p:nvPr>
        </p:nvSpPr>
        <p:spPr>
          <a:xfrm>
            <a:off x="1187242" y="1845735"/>
            <a:ext cx="10058400" cy="4023360"/>
          </a:xfrm>
        </p:spPr>
        <p:txBody>
          <a:bodyPr>
            <a:normAutofit/>
          </a:bodyPr>
          <a:lstStyle/>
          <a:p>
            <a:pPr>
              <a:buFont typeface="Wingdings" panose="05000000000000000000" pitchFamily="2" charset="2"/>
              <a:buChar char="Ø"/>
            </a:pPr>
            <a:r>
              <a:rPr lang="tr-TR" sz="2400" b="1" dirty="0">
                <a:solidFill>
                  <a:schemeClr val="tx1"/>
                </a:solidFill>
              </a:rPr>
              <a:t> </a:t>
            </a:r>
            <a:r>
              <a:rPr lang="tr-TR" sz="2700" b="1" dirty="0">
                <a:solidFill>
                  <a:schemeClr val="tx1"/>
                </a:solidFill>
              </a:rPr>
              <a:t>Elektrik, su, </a:t>
            </a:r>
            <a:r>
              <a:rPr lang="tr-TR" sz="2700" b="1" dirty="0" err="1">
                <a:solidFill>
                  <a:schemeClr val="tx1"/>
                </a:solidFill>
              </a:rPr>
              <a:t>telekom</a:t>
            </a:r>
            <a:r>
              <a:rPr lang="tr-TR" sz="2700" b="1" dirty="0">
                <a:solidFill>
                  <a:schemeClr val="tx1"/>
                </a:solidFill>
              </a:rPr>
              <a:t>, arıtma vb. altyapı işlemleri yapılmış üretim alanının yatırımcıya sunulması.</a:t>
            </a:r>
          </a:p>
          <a:p>
            <a:pPr>
              <a:buFont typeface="Wingdings" panose="05000000000000000000" pitchFamily="2" charset="2"/>
              <a:buChar char="Ø"/>
            </a:pPr>
            <a:r>
              <a:rPr lang="tr-TR" sz="2700" b="1" dirty="0">
                <a:solidFill>
                  <a:schemeClr val="tx1"/>
                </a:solidFill>
              </a:rPr>
              <a:t> Komşumuz olan mevcut Bafra OSB’ye doğalgazın gelmiş olması ve parsel tahsisleri ile Sera ısıtması için kullanılabilecek olması.</a:t>
            </a:r>
          </a:p>
          <a:p>
            <a:pPr>
              <a:buFont typeface="Wingdings" panose="05000000000000000000" pitchFamily="2" charset="2"/>
              <a:buChar char="Ø"/>
            </a:pPr>
            <a:r>
              <a:rPr lang="tr-TR" sz="2700" b="1" dirty="0">
                <a:solidFill>
                  <a:schemeClr val="tx1"/>
                </a:solidFill>
              </a:rPr>
              <a:t> Oluşturulabilecek bir ihracat ofisi ile Pazar araştırmasını kolaylaştırma.</a:t>
            </a:r>
          </a:p>
          <a:p>
            <a:pPr>
              <a:buFont typeface="Wingdings" panose="05000000000000000000" pitchFamily="2" charset="2"/>
              <a:buChar char="Ø"/>
            </a:pPr>
            <a:r>
              <a:rPr lang="tr-TR" sz="2700" b="1" dirty="0">
                <a:solidFill>
                  <a:schemeClr val="tx1"/>
                </a:solidFill>
              </a:rPr>
              <a:t> Arazi alımlarında KDV muafiyeti.</a:t>
            </a:r>
          </a:p>
          <a:p>
            <a:pPr>
              <a:buFont typeface="Wingdings" panose="05000000000000000000" pitchFamily="2" charset="2"/>
              <a:buChar char="Ø"/>
            </a:pPr>
            <a:r>
              <a:rPr lang="tr-TR" sz="2700" b="1" dirty="0">
                <a:solidFill>
                  <a:schemeClr val="tx1"/>
                </a:solidFill>
              </a:rPr>
              <a:t> Ürünler belli standartlarda ve İyi Tarım Uygulamalarına göre üretilir. </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87242" y="2221318"/>
            <a:ext cx="4548594" cy="523220"/>
          </a:xfrm>
          <a:prstGeom prst="rect">
            <a:avLst/>
          </a:prstGeom>
          <a:noFill/>
        </p:spPr>
        <p:txBody>
          <a:bodyPr wrap="square" rtlCol="0">
            <a:spAutoFit/>
          </a:bodyPr>
          <a:lstStyle/>
          <a:p>
            <a:pPr algn="ctr"/>
            <a:endParaRPr lang="tr-TR" sz="2800" dirty="0"/>
          </a:p>
        </p:txBody>
      </p:sp>
      <p:sp>
        <p:nvSpPr>
          <p:cNvPr id="8" name="Metin kutusu 7">
            <a:extLst>
              <a:ext uri="{FF2B5EF4-FFF2-40B4-BE49-F238E27FC236}">
                <a16:creationId xmlns:a16="http://schemas.microsoft.com/office/drawing/2014/main" id="{F1B84DE8-0FE6-4C26-ADAC-92497EC5DB42}"/>
              </a:ext>
            </a:extLst>
          </p:cNvPr>
          <p:cNvSpPr txBox="1"/>
          <p:nvPr/>
        </p:nvSpPr>
        <p:spPr>
          <a:xfrm>
            <a:off x="6512560" y="2295823"/>
            <a:ext cx="4841240" cy="669542"/>
          </a:xfrm>
          <a:prstGeom prst="rect">
            <a:avLst/>
          </a:prstGeom>
          <a:noFill/>
        </p:spPr>
        <p:txBody>
          <a:bodyPr wrap="square" rtlCol="0">
            <a:spAutoFit/>
          </a:bodyPr>
          <a:lstStyle/>
          <a:p>
            <a:pPr>
              <a:lnSpc>
                <a:spcPct val="107000"/>
              </a:lnSpc>
              <a:spcAft>
                <a:spcPts val="800"/>
              </a:spcAft>
            </a:pP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tr-TR" dirty="0"/>
          </a:p>
        </p:txBody>
      </p:sp>
    </p:spTree>
    <p:extLst>
      <p:ext uri="{BB962C8B-B14F-4D97-AF65-F5344CB8AC3E}">
        <p14:creationId xmlns:p14="http://schemas.microsoft.com/office/powerpoint/2010/main" val="254837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r>
              <a:rPr lang="tr-TR" sz="4000" b="1" dirty="0">
                <a:solidFill>
                  <a:srgbClr val="00B050"/>
                </a:solidFill>
              </a:rPr>
              <a:t>Samsun Bölgesinin Avantajları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F989755B-372D-4843-9CE8-4124FD111EA3}"/>
              </a:ext>
            </a:extLst>
          </p:cNvPr>
          <p:cNvSpPr>
            <a:spLocks noGrp="1"/>
          </p:cNvSpPr>
          <p:nvPr>
            <p:ph sz="half" idx="2"/>
          </p:nvPr>
        </p:nvSpPr>
        <p:spPr>
          <a:xfrm>
            <a:off x="1187242" y="1845735"/>
            <a:ext cx="3425398" cy="4023360"/>
          </a:xfrm>
        </p:spPr>
        <p:txBody>
          <a:bodyPr>
            <a:normAutofit lnSpcReduction="10000"/>
          </a:bodyPr>
          <a:lstStyle/>
          <a:p>
            <a:pPr>
              <a:buFont typeface="Wingdings" panose="05000000000000000000" pitchFamily="2" charset="2"/>
              <a:buChar char="Ø"/>
            </a:pPr>
            <a:r>
              <a:rPr lang="tr-TR" sz="2400" b="1" dirty="0">
                <a:solidFill>
                  <a:schemeClr val="tx1"/>
                </a:solidFill>
              </a:rPr>
              <a:t> Samsun Limanının Ukrayna, Rusya ve Avrupa pazarına ihracatı kolaylaştıracak konumda olması.</a:t>
            </a:r>
          </a:p>
          <a:p>
            <a:pPr>
              <a:buFont typeface="Wingdings" panose="05000000000000000000" pitchFamily="2" charset="2"/>
              <a:buChar char="Ø"/>
            </a:pPr>
            <a:r>
              <a:rPr lang="tr-TR" sz="2400" b="1" dirty="0">
                <a:solidFill>
                  <a:schemeClr val="tx1"/>
                </a:solidFill>
              </a:rPr>
              <a:t> Değişen iklim koşullarının bölgeyi Sera Üretiminde değerli konuma getirmesi.</a:t>
            </a:r>
          </a:p>
          <a:p>
            <a:pPr>
              <a:buFont typeface="Wingdings" panose="05000000000000000000" pitchFamily="2" charset="2"/>
              <a:buChar char="Ø"/>
            </a:pPr>
            <a:r>
              <a:rPr lang="tr-TR" sz="2400" b="1" dirty="0">
                <a:solidFill>
                  <a:schemeClr val="tx1"/>
                </a:solidFill>
              </a:rPr>
              <a:t> Lojistik köyü sayesinde ihracatın artacak olması.</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87242" y="2221318"/>
            <a:ext cx="4548594" cy="523220"/>
          </a:xfrm>
          <a:prstGeom prst="rect">
            <a:avLst/>
          </a:prstGeom>
          <a:noFill/>
        </p:spPr>
        <p:txBody>
          <a:bodyPr wrap="square" rtlCol="0">
            <a:spAutoFit/>
          </a:bodyPr>
          <a:lstStyle/>
          <a:p>
            <a:pPr algn="ctr"/>
            <a:endParaRPr lang="tr-TR" sz="2800" dirty="0"/>
          </a:p>
        </p:txBody>
      </p:sp>
      <p:sp>
        <p:nvSpPr>
          <p:cNvPr id="8" name="Metin kutusu 7">
            <a:extLst>
              <a:ext uri="{FF2B5EF4-FFF2-40B4-BE49-F238E27FC236}">
                <a16:creationId xmlns:a16="http://schemas.microsoft.com/office/drawing/2014/main" id="{F1B84DE8-0FE6-4C26-ADAC-92497EC5DB42}"/>
              </a:ext>
            </a:extLst>
          </p:cNvPr>
          <p:cNvSpPr txBox="1"/>
          <p:nvPr/>
        </p:nvSpPr>
        <p:spPr>
          <a:xfrm>
            <a:off x="6512560" y="2295823"/>
            <a:ext cx="4841240" cy="669542"/>
          </a:xfrm>
          <a:prstGeom prst="rect">
            <a:avLst/>
          </a:prstGeom>
          <a:noFill/>
        </p:spPr>
        <p:txBody>
          <a:bodyPr wrap="square" rtlCol="0">
            <a:spAutoFit/>
          </a:bodyPr>
          <a:lstStyle/>
          <a:p>
            <a:pPr>
              <a:lnSpc>
                <a:spcPct val="107000"/>
              </a:lnSpc>
              <a:spcAft>
                <a:spcPts val="800"/>
              </a:spcAft>
            </a:pPr>
            <a:endParaRPr lang="tr-TR"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tr-TR" dirty="0"/>
          </a:p>
        </p:txBody>
      </p:sp>
      <p:pic>
        <p:nvPicPr>
          <p:cNvPr id="4" name="Resim 3">
            <a:extLst>
              <a:ext uri="{FF2B5EF4-FFF2-40B4-BE49-F238E27FC236}">
                <a16:creationId xmlns:a16="http://schemas.microsoft.com/office/drawing/2014/main" id="{B51057A6-3C7A-403E-AA65-64FDF3A3C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156" y="1402928"/>
            <a:ext cx="4920152" cy="2264832"/>
          </a:xfrm>
          <a:prstGeom prst="rect">
            <a:avLst/>
          </a:prstGeom>
          <a:ln>
            <a:noFill/>
          </a:ln>
          <a:effectLst>
            <a:softEdge rad="112500"/>
          </a:effectLst>
        </p:spPr>
      </p:pic>
      <p:pic>
        <p:nvPicPr>
          <p:cNvPr id="9" name="Resim 8">
            <a:extLst>
              <a:ext uri="{FF2B5EF4-FFF2-40B4-BE49-F238E27FC236}">
                <a16:creationId xmlns:a16="http://schemas.microsoft.com/office/drawing/2014/main" id="{99233CF1-E69D-4E14-9229-AE10E430A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01" y="3777782"/>
            <a:ext cx="3801117" cy="2520000"/>
          </a:xfrm>
          <a:prstGeom prst="rect">
            <a:avLst/>
          </a:prstGeom>
        </p:spPr>
      </p:pic>
      <p:pic>
        <p:nvPicPr>
          <p:cNvPr id="12" name="Resim 11">
            <a:extLst>
              <a:ext uri="{FF2B5EF4-FFF2-40B4-BE49-F238E27FC236}">
                <a16:creationId xmlns:a16="http://schemas.microsoft.com/office/drawing/2014/main" id="{371CD448-1341-48FF-BADD-E367EDFEF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5080" y="3979815"/>
            <a:ext cx="3636920" cy="2115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48681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4"/>
            <a:ext cx="10058400" cy="720000"/>
          </a:xfrm>
        </p:spPr>
        <p:txBody>
          <a:bodyPr>
            <a:noAutofit/>
          </a:bodyPr>
          <a:lstStyle/>
          <a:p>
            <a:r>
              <a:rPr lang="tr-TR" sz="3200" b="1" dirty="0">
                <a:solidFill>
                  <a:srgbClr val="00B050"/>
                </a:solidFill>
              </a:rPr>
              <a:t>T.C Tarım ve Orman Bakanlığı</a:t>
            </a:r>
            <a:br>
              <a:rPr lang="tr-TR" sz="3200" b="1" dirty="0">
                <a:solidFill>
                  <a:srgbClr val="00B050"/>
                </a:solidFill>
              </a:rPr>
            </a:br>
            <a:r>
              <a:rPr lang="tr-TR" sz="3200" b="1" dirty="0">
                <a:solidFill>
                  <a:srgbClr val="00B050"/>
                </a:solidFill>
              </a:rPr>
              <a:t>Görevlilerinin Alanımızı Ziyareti</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651095" y="286603"/>
            <a:ext cx="2880000" cy="720000"/>
          </a:xfrm>
        </p:spPr>
      </p:pic>
      <p:pic>
        <p:nvPicPr>
          <p:cNvPr id="6" name="İçerik Yer Tutucusu 5">
            <a:extLst>
              <a:ext uri="{FF2B5EF4-FFF2-40B4-BE49-F238E27FC236}">
                <a16:creationId xmlns:a16="http://schemas.microsoft.com/office/drawing/2014/main" id="{8860044B-859E-4D3C-A7BE-F443B9637B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32000" y="1087120"/>
            <a:ext cx="8219440" cy="5770880"/>
          </a:xfrm>
        </p:spPr>
      </p:pic>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spTree>
    <p:extLst>
      <p:ext uri="{BB962C8B-B14F-4D97-AF65-F5344CB8AC3E}">
        <p14:creationId xmlns:p14="http://schemas.microsoft.com/office/powerpoint/2010/main" val="35670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noAutofit/>
          </a:bodyPr>
          <a:lstStyle/>
          <a:p>
            <a:endParaRPr lang="tr-TR" sz="4000" b="1" dirty="0">
              <a:solidFill>
                <a:srgbClr val="00B050"/>
              </a:solidFill>
            </a:endParaRP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2496000" y="291126"/>
            <a:ext cx="7200000" cy="1800000"/>
          </a:xfrm>
        </p:spPr>
      </p:pic>
      <p:sp>
        <p:nvSpPr>
          <p:cNvPr id="4" name="İçerik Yer Tutucusu 3">
            <a:extLst>
              <a:ext uri="{FF2B5EF4-FFF2-40B4-BE49-F238E27FC236}">
                <a16:creationId xmlns:a16="http://schemas.microsoft.com/office/drawing/2014/main" id="{9D981F8C-0211-4021-ACCE-13AD920E9358}"/>
              </a:ext>
            </a:extLst>
          </p:cNvPr>
          <p:cNvSpPr>
            <a:spLocks noGrp="1"/>
          </p:cNvSpPr>
          <p:nvPr>
            <p:ph sz="half" idx="2"/>
          </p:nvPr>
        </p:nvSpPr>
        <p:spPr>
          <a:xfrm>
            <a:off x="629920" y="2550159"/>
            <a:ext cx="4114800" cy="3318935"/>
          </a:xfrm>
        </p:spPr>
        <p:txBody>
          <a:bodyPr>
            <a:normAutofit/>
          </a:bodyPr>
          <a:lstStyle/>
          <a:p>
            <a:pPr marL="0" indent="0" algn="ctr">
              <a:buNone/>
            </a:pPr>
            <a:r>
              <a:rPr lang="tr-TR" b="1" dirty="0">
                <a:solidFill>
                  <a:schemeClr val="tx1"/>
                </a:solidFill>
              </a:rPr>
              <a:t>Adres-Tel</a:t>
            </a:r>
          </a:p>
          <a:p>
            <a:pPr marL="0" indent="0" algn="ctr">
              <a:buNone/>
            </a:pPr>
            <a:r>
              <a:rPr lang="tr-TR" dirty="0" err="1">
                <a:solidFill>
                  <a:schemeClr val="tx1"/>
                </a:solidFill>
              </a:rPr>
              <a:t>Hacınabi</a:t>
            </a:r>
            <a:r>
              <a:rPr lang="tr-TR" dirty="0">
                <a:solidFill>
                  <a:schemeClr val="tx1"/>
                </a:solidFill>
              </a:rPr>
              <a:t> </a:t>
            </a:r>
            <a:r>
              <a:rPr lang="tr-TR" dirty="0" err="1">
                <a:solidFill>
                  <a:schemeClr val="tx1"/>
                </a:solidFill>
              </a:rPr>
              <a:t>mah.</a:t>
            </a:r>
            <a:r>
              <a:rPr lang="tr-TR" dirty="0">
                <a:solidFill>
                  <a:schemeClr val="tx1"/>
                </a:solidFill>
              </a:rPr>
              <a:t> </a:t>
            </a:r>
            <a:r>
              <a:rPr lang="tr-TR" dirty="0" err="1">
                <a:solidFill>
                  <a:schemeClr val="tx1"/>
                </a:solidFill>
              </a:rPr>
              <a:t>Hacıahmet</a:t>
            </a:r>
            <a:r>
              <a:rPr lang="tr-TR" dirty="0">
                <a:solidFill>
                  <a:schemeClr val="tx1"/>
                </a:solidFill>
              </a:rPr>
              <a:t> </a:t>
            </a:r>
            <a:r>
              <a:rPr lang="tr-TR" dirty="0" err="1">
                <a:solidFill>
                  <a:schemeClr val="tx1"/>
                </a:solidFill>
              </a:rPr>
              <a:t>sk</a:t>
            </a:r>
            <a:r>
              <a:rPr lang="tr-TR" dirty="0">
                <a:solidFill>
                  <a:schemeClr val="tx1"/>
                </a:solidFill>
              </a:rPr>
              <a:t>. No:6 Bafra Ticaret ve Sanayi Odası Bafra/SAMSUN</a:t>
            </a:r>
          </a:p>
          <a:p>
            <a:pPr marL="0" indent="0" algn="ctr">
              <a:buNone/>
            </a:pPr>
            <a:r>
              <a:rPr lang="tr-TR" dirty="0">
                <a:solidFill>
                  <a:schemeClr val="tx1"/>
                </a:solidFill>
              </a:rPr>
              <a:t>0362 543 10 75</a:t>
            </a:r>
          </a:p>
        </p:txBody>
      </p:sp>
      <p:sp>
        <p:nvSpPr>
          <p:cNvPr id="11" name="Metin kutusu 10">
            <a:extLst>
              <a:ext uri="{FF2B5EF4-FFF2-40B4-BE49-F238E27FC236}">
                <a16:creationId xmlns:a16="http://schemas.microsoft.com/office/drawing/2014/main" id="{F96DADFE-C6B8-4E42-BD85-798FD4E45F94}"/>
              </a:ext>
            </a:extLst>
          </p:cNvPr>
          <p:cNvSpPr txBox="1"/>
          <p:nvPr/>
        </p:nvSpPr>
        <p:spPr>
          <a:xfrm>
            <a:off x="1122745" y="1567906"/>
            <a:ext cx="4421529" cy="523220"/>
          </a:xfrm>
          <a:prstGeom prst="rect">
            <a:avLst/>
          </a:prstGeom>
          <a:noFill/>
        </p:spPr>
        <p:txBody>
          <a:bodyPr wrap="square" rtlCol="0">
            <a:spAutoFit/>
          </a:bodyPr>
          <a:lstStyle/>
          <a:p>
            <a:pPr algn="ctr"/>
            <a:endParaRPr lang="tr-TR" sz="2800" dirty="0"/>
          </a:p>
        </p:txBody>
      </p:sp>
      <p:sp>
        <p:nvSpPr>
          <p:cNvPr id="3" name="Metin kutusu 2">
            <a:extLst>
              <a:ext uri="{FF2B5EF4-FFF2-40B4-BE49-F238E27FC236}">
                <a16:creationId xmlns:a16="http://schemas.microsoft.com/office/drawing/2014/main" id="{EFD464B9-6D66-467D-93BF-E244257B7BD7}"/>
              </a:ext>
            </a:extLst>
          </p:cNvPr>
          <p:cNvSpPr txBox="1"/>
          <p:nvPr/>
        </p:nvSpPr>
        <p:spPr>
          <a:xfrm>
            <a:off x="5303520" y="2550159"/>
            <a:ext cx="5852160" cy="2308324"/>
          </a:xfrm>
          <a:prstGeom prst="rect">
            <a:avLst/>
          </a:prstGeom>
          <a:noFill/>
        </p:spPr>
        <p:txBody>
          <a:bodyPr wrap="square" rtlCol="0">
            <a:spAutoFit/>
          </a:bodyPr>
          <a:lstStyle/>
          <a:p>
            <a:pPr algn="ctr"/>
            <a:r>
              <a:rPr lang="tr-TR" b="1" dirty="0"/>
              <a:t>Web-Mail</a:t>
            </a:r>
          </a:p>
          <a:p>
            <a:pPr algn="ctr"/>
            <a:r>
              <a:rPr lang="tr-TR" dirty="0">
                <a:hlinkClick r:id="rId3"/>
              </a:rPr>
              <a:t>www.seraosb.org</a:t>
            </a:r>
            <a:endParaRPr lang="tr-TR" dirty="0"/>
          </a:p>
          <a:p>
            <a:pPr algn="ctr"/>
            <a:r>
              <a:rPr lang="tr-TR" dirty="0">
                <a:hlinkClick r:id="rId4"/>
              </a:rPr>
              <a:t>info@bafraseraosb.org</a:t>
            </a:r>
            <a:endParaRPr lang="tr-TR" dirty="0"/>
          </a:p>
          <a:p>
            <a:pPr algn="ctr"/>
            <a:endParaRPr lang="tr-TR" dirty="0"/>
          </a:p>
          <a:p>
            <a:pPr algn="ctr"/>
            <a:r>
              <a:rPr lang="tr-TR" dirty="0"/>
              <a:t>Yönetim Kurulu Başkanı: Dr. </a:t>
            </a:r>
            <a:r>
              <a:rPr lang="tr-TR" dirty="0" err="1"/>
              <a:t>Zülkif</a:t>
            </a:r>
            <a:r>
              <a:rPr lang="tr-TR" dirty="0"/>
              <a:t> DAĞLI (Samsun Valisi)</a:t>
            </a:r>
          </a:p>
          <a:p>
            <a:pPr algn="ctr"/>
            <a:endParaRPr lang="tr-TR" dirty="0"/>
          </a:p>
          <a:p>
            <a:pPr algn="ctr"/>
            <a:r>
              <a:rPr lang="tr-TR" dirty="0"/>
              <a:t>Bölge Müdürü: Hamit BOZER</a:t>
            </a:r>
          </a:p>
          <a:p>
            <a:pPr algn="ctr"/>
            <a:r>
              <a:rPr lang="tr-TR" dirty="0">
                <a:hlinkClick r:id="rId5"/>
              </a:rPr>
              <a:t>bozer@bafraseraosb.org</a:t>
            </a:r>
            <a:r>
              <a:rPr lang="tr-TR" dirty="0"/>
              <a:t> / 0546 543 33 93</a:t>
            </a:r>
          </a:p>
        </p:txBody>
      </p:sp>
    </p:spTree>
    <p:extLst>
      <p:ext uri="{BB962C8B-B14F-4D97-AF65-F5344CB8AC3E}">
        <p14:creationId xmlns:p14="http://schemas.microsoft.com/office/powerpoint/2010/main" val="302547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TDİOSB nedir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746693"/>
            <a:ext cx="2880000" cy="720000"/>
          </a:xfrm>
        </p:spPr>
      </p:pic>
      <p:sp>
        <p:nvSpPr>
          <p:cNvPr id="6" name="İçerik Yer Tutucusu 5">
            <a:extLst>
              <a:ext uri="{FF2B5EF4-FFF2-40B4-BE49-F238E27FC236}">
                <a16:creationId xmlns:a16="http://schemas.microsoft.com/office/drawing/2014/main" id="{3997AA92-F76C-412F-81B8-2AE7DB9141CF}"/>
              </a:ext>
            </a:extLst>
          </p:cNvPr>
          <p:cNvSpPr>
            <a:spLocks noGrp="1"/>
          </p:cNvSpPr>
          <p:nvPr>
            <p:ph sz="half" idx="2"/>
          </p:nvPr>
        </p:nvSpPr>
        <p:spPr>
          <a:xfrm>
            <a:off x="344775" y="1825625"/>
            <a:ext cx="5314345" cy="4351338"/>
          </a:xfrm>
        </p:spPr>
        <p:txBody>
          <a:bodyPr>
            <a:normAutofit fontScale="92500"/>
          </a:bodyPr>
          <a:lstStyle/>
          <a:p>
            <a:pPr>
              <a:buFont typeface="Wingdings" panose="05000000000000000000" pitchFamily="2" charset="2"/>
              <a:buChar char="Ø"/>
            </a:pPr>
            <a:r>
              <a:rPr lang="tr-TR" sz="2800" dirty="0"/>
              <a:t> Bu bölgeler ile bitkisel ve hayvansal üretimin ve bunlara dayalı sanayinin; </a:t>
            </a:r>
          </a:p>
          <a:p>
            <a:pPr>
              <a:buFont typeface="Wingdings" panose="05000000000000000000" pitchFamily="2" charset="2"/>
              <a:buChar char="v"/>
            </a:pPr>
            <a:r>
              <a:rPr lang="tr-TR" sz="2800" dirty="0"/>
              <a:t> </a:t>
            </a:r>
            <a:r>
              <a:rPr lang="tr-TR" sz="2800" dirty="0">
                <a:solidFill>
                  <a:srgbClr val="FF0000"/>
                </a:solidFill>
              </a:rPr>
              <a:t>Desteklenmesi, geliştirilmesi,</a:t>
            </a:r>
          </a:p>
          <a:p>
            <a:pPr>
              <a:buFont typeface="Wingdings" panose="05000000000000000000" pitchFamily="2" charset="2"/>
              <a:buChar char="v"/>
            </a:pPr>
            <a:r>
              <a:rPr lang="tr-TR" sz="2800" dirty="0"/>
              <a:t> </a:t>
            </a:r>
            <a:r>
              <a:rPr lang="tr-TR" sz="2800" dirty="0">
                <a:solidFill>
                  <a:srgbClr val="FF0000"/>
                </a:solidFill>
              </a:rPr>
              <a:t>Ürünlerin paketlenmesi,</a:t>
            </a:r>
          </a:p>
          <a:p>
            <a:pPr>
              <a:buFont typeface="Wingdings" panose="05000000000000000000" pitchFamily="2" charset="2"/>
              <a:buChar char="v"/>
            </a:pPr>
            <a:r>
              <a:rPr lang="tr-TR" sz="2800" dirty="0">
                <a:solidFill>
                  <a:srgbClr val="FF0000"/>
                </a:solidFill>
              </a:rPr>
              <a:t> İşlenmesi, muhafaza edilmesi,</a:t>
            </a:r>
          </a:p>
          <a:p>
            <a:pPr>
              <a:buFont typeface="Wingdings" panose="05000000000000000000" pitchFamily="2" charset="2"/>
              <a:buChar char="v"/>
            </a:pPr>
            <a:r>
              <a:rPr lang="tr-TR" sz="2800" dirty="0">
                <a:solidFill>
                  <a:srgbClr val="FF0000"/>
                </a:solidFill>
              </a:rPr>
              <a:t> Uygun ve kaliteli ham maddenin temini,</a:t>
            </a:r>
          </a:p>
          <a:p>
            <a:pPr>
              <a:buFont typeface="Wingdings" panose="05000000000000000000" pitchFamily="2" charset="2"/>
              <a:buChar char="v"/>
            </a:pPr>
            <a:r>
              <a:rPr lang="tr-TR" sz="2800" dirty="0">
                <a:solidFill>
                  <a:srgbClr val="FF0000"/>
                </a:solidFill>
              </a:rPr>
              <a:t> Tarım-sanayi entegrasyonunun geliştirilmesi sağlanacak.</a:t>
            </a:r>
          </a:p>
        </p:txBody>
      </p:sp>
      <p:pic>
        <p:nvPicPr>
          <p:cNvPr id="4" name="Resim 3">
            <a:extLst>
              <a:ext uri="{FF2B5EF4-FFF2-40B4-BE49-F238E27FC236}">
                <a16:creationId xmlns:a16="http://schemas.microsoft.com/office/drawing/2014/main" id="{F25B28C6-843D-4545-94D0-4AFEB242A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120" y="2285002"/>
            <a:ext cx="5760000" cy="32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219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Ülkemizdeki</a:t>
            </a:r>
            <a:br>
              <a:rPr lang="tr-TR" b="1" dirty="0">
                <a:solidFill>
                  <a:srgbClr val="00B050"/>
                </a:solidFill>
              </a:rPr>
            </a:br>
            <a:r>
              <a:rPr lang="tr-TR" b="1" dirty="0">
                <a:solidFill>
                  <a:srgbClr val="00B050"/>
                </a:solidFill>
              </a:rPr>
              <a:t>          Sera OSB’ler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746693"/>
            <a:ext cx="2880000" cy="720000"/>
          </a:xfrm>
        </p:spPr>
      </p:pic>
      <p:pic>
        <p:nvPicPr>
          <p:cNvPr id="7" name="İçerik Yer Tutucusu 6">
            <a:extLst>
              <a:ext uri="{FF2B5EF4-FFF2-40B4-BE49-F238E27FC236}">
                <a16:creationId xmlns:a16="http://schemas.microsoft.com/office/drawing/2014/main" id="{A096C1CE-D7A4-4263-8F70-65EE709A4E4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04244" y="2197450"/>
            <a:ext cx="7783512" cy="3489608"/>
          </a:xfrm>
          <a:solidFill>
            <a:srgbClr val="00B050"/>
          </a:solidFill>
          <a:ln>
            <a:solidFill>
              <a:srgbClr val="00B050"/>
            </a:solidFill>
          </a:ln>
        </p:spPr>
      </p:pic>
      <p:sp>
        <p:nvSpPr>
          <p:cNvPr id="8" name="Metin kutusu 7">
            <a:extLst>
              <a:ext uri="{FF2B5EF4-FFF2-40B4-BE49-F238E27FC236}">
                <a16:creationId xmlns:a16="http://schemas.microsoft.com/office/drawing/2014/main" id="{B281811D-7DDD-4F56-9CA2-1A30BE8F3304}"/>
              </a:ext>
            </a:extLst>
          </p:cNvPr>
          <p:cNvSpPr txBox="1"/>
          <p:nvPr/>
        </p:nvSpPr>
        <p:spPr>
          <a:xfrm>
            <a:off x="5882640" y="2753101"/>
            <a:ext cx="843280" cy="246221"/>
          </a:xfrm>
          <a:prstGeom prst="rect">
            <a:avLst/>
          </a:prstGeom>
          <a:noFill/>
        </p:spPr>
        <p:txBody>
          <a:bodyPr wrap="square" rtlCol="0">
            <a:spAutoFit/>
          </a:bodyPr>
          <a:lstStyle/>
          <a:p>
            <a:r>
              <a:rPr lang="tr-TR" sz="1000" b="1" dirty="0">
                <a:solidFill>
                  <a:srgbClr val="FF0000"/>
                </a:solidFill>
              </a:rPr>
              <a:t>SAMSUN</a:t>
            </a:r>
          </a:p>
        </p:txBody>
      </p:sp>
      <p:sp>
        <p:nvSpPr>
          <p:cNvPr id="9" name="Metin kutusu 8">
            <a:extLst>
              <a:ext uri="{FF2B5EF4-FFF2-40B4-BE49-F238E27FC236}">
                <a16:creationId xmlns:a16="http://schemas.microsoft.com/office/drawing/2014/main" id="{4653AFF9-0139-4888-A647-9078923742B9}"/>
              </a:ext>
            </a:extLst>
          </p:cNvPr>
          <p:cNvSpPr txBox="1"/>
          <p:nvPr/>
        </p:nvSpPr>
        <p:spPr>
          <a:xfrm rot="17462832">
            <a:off x="3236436" y="4428510"/>
            <a:ext cx="741680" cy="276999"/>
          </a:xfrm>
          <a:prstGeom prst="rect">
            <a:avLst/>
          </a:prstGeom>
          <a:noFill/>
        </p:spPr>
        <p:txBody>
          <a:bodyPr wrap="square" rtlCol="0">
            <a:spAutoFit/>
          </a:bodyPr>
          <a:lstStyle/>
          <a:p>
            <a:r>
              <a:rPr lang="tr-TR" sz="1200" b="1" dirty="0">
                <a:solidFill>
                  <a:srgbClr val="FF0000"/>
                </a:solidFill>
              </a:rPr>
              <a:t>DENİZLİ</a:t>
            </a:r>
          </a:p>
        </p:txBody>
      </p:sp>
      <p:sp>
        <p:nvSpPr>
          <p:cNvPr id="10" name="Metin kutusu 9">
            <a:extLst>
              <a:ext uri="{FF2B5EF4-FFF2-40B4-BE49-F238E27FC236}">
                <a16:creationId xmlns:a16="http://schemas.microsoft.com/office/drawing/2014/main" id="{F7030769-6D67-4666-ADFA-A31C73894E77}"/>
              </a:ext>
            </a:extLst>
          </p:cNvPr>
          <p:cNvSpPr txBox="1"/>
          <p:nvPr/>
        </p:nvSpPr>
        <p:spPr>
          <a:xfrm>
            <a:off x="8910320" y="3429000"/>
            <a:ext cx="711200" cy="276999"/>
          </a:xfrm>
          <a:prstGeom prst="rect">
            <a:avLst/>
          </a:prstGeom>
          <a:noFill/>
        </p:spPr>
        <p:txBody>
          <a:bodyPr wrap="square" rtlCol="0">
            <a:spAutoFit/>
          </a:bodyPr>
          <a:lstStyle/>
          <a:p>
            <a:r>
              <a:rPr lang="tr-TR" sz="1200" b="1" dirty="0">
                <a:solidFill>
                  <a:srgbClr val="FF0000"/>
                </a:solidFill>
              </a:rPr>
              <a:t>AĞRI</a:t>
            </a:r>
          </a:p>
        </p:txBody>
      </p:sp>
      <p:sp>
        <p:nvSpPr>
          <p:cNvPr id="11" name="Metin kutusu 10">
            <a:extLst>
              <a:ext uri="{FF2B5EF4-FFF2-40B4-BE49-F238E27FC236}">
                <a16:creationId xmlns:a16="http://schemas.microsoft.com/office/drawing/2014/main" id="{9E1EB4DF-78D9-4268-9D2C-92605140A9EF}"/>
              </a:ext>
            </a:extLst>
          </p:cNvPr>
          <p:cNvSpPr txBox="1"/>
          <p:nvPr/>
        </p:nvSpPr>
        <p:spPr>
          <a:xfrm>
            <a:off x="3933838" y="2614601"/>
            <a:ext cx="1178560" cy="276999"/>
          </a:xfrm>
          <a:prstGeom prst="rect">
            <a:avLst/>
          </a:prstGeom>
          <a:noFill/>
        </p:spPr>
        <p:txBody>
          <a:bodyPr wrap="square" rtlCol="0">
            <a:spAutoFit/>
          </a:bodyPr>
          <a:lstStyle/>
          <a:p>
            <a:r>
              <a:rPr lang="tr-TR" sz="1200" b="1" dirty="0">
                <a:solidFill>
                  <a:srgbClr val="FF0000"/>
                </a:solidFill>
              </a:rPr>
              <a:t>ZONGULDAK</a:t>
            </a:r>
          </a:p>
        </p:txBody>
      </p:sp>
      <p:sp>
        <p:nvSpPr>
          <p:cNvPr id="12" name="Metin kutusu 11">
            <a:extLst>
              <a:ext uri="{FF2B5EF4-FFF2-40B4-BE49-F238E27FC236}">
                <a16:creationId xmlns:a16="http://schemas.microsoft.com/office/drawing/2014/main" id="{002205A5-E9BA-4389-BC14-7448F1755AF0}"/>
              </a:ext>
            </a:extLst>
          </p:cNvPr>
          <p:cNvSpPr txBox="1"/>
          <p:nvPr/>
        </p:nvSpPr>
        <p:spPr>
          <a:xfrm>
            <a:off x="2600960" y="4171169"/>
            <a:ext cx="609600" cy="276999"/>
          </a:xfrm>
          <a:prstGeom prst="rect">
            <a:avLst/>
          </a:prstGeom>
          <a:noFill/>
        </p:spPr>
        <p:txBody>
          <a:bodyPr wrap="square" rtlCol="0">
            <a:spAutoFit/>
          </a:bodyPr>
          <a:lstStyle/>
          <a:p>
            <a:r>
              <a:rPr lang="tr-TR" sz="1200" b="1" dirty="0">
                <a:solidFill>
                  <a:srgbClr val="FF0000"/>
                </a:solidFill>
              </a:rPr>
              <a:t>İZMİR</a:t>
            </a:r>
          </a:p>
        </p:txBody>
      </p:sp>
      <p:sp>
        <p:nvSpPr>
          <p:cNvPr id="13" name="Metin kutusu 12">
            <a:extLst>
              <a:ext uri="{FF2B5EF4-FFF2-40B4-BE49-F238E27FC236}">
                <a16:creationId xmlns:a16="http://schemas.microsoft.com/office/drawing/2014/main" id="{1C0CCF74-21FC-49EA-8292-59F68ACE1DD5}"/>
              </a:ext>
            </a:extLst>
          </p:cNvPr>
          <p:cNvSpPr txBox="1"/>
          <p:nvPr/>
        </p:nvSpPr>
        <p:spPr>
          <a:xfrm>
            <a:off x="2722880" y="3434080"/>
            <a:ext cx="833120" cy="276999"/>
          </a:xfrm>
          <a:prstGeom prst="rect">
            <a:avLst/>
          </a:prstGeom>
          <a:noFill/>
        </p:spPr>
        <p:txBody>
          <a:bodyPr wrap="square" rtlCol="0">
            <a:spAutoFit/>
          </a:bodyPr>
          <a:lstStyle/>
          <a:p>
            <a:r>
              <a:rPr lang="tr-TR" sz="1200" b="1" dirty="0">
                <a:solidFill>
                  <a:srgbClr val="FF0000"/>
                </a:solidFill>
              </a:rPr>
              <a:t>BALIKESİR</a:t>
            </a:r>
          </a:p>
        </p:txBody>
      </p:sp>
      <p:sp>
        <p:nvSpPr>
          <p:cNvPr id="14" name="Metin kutusu 13">
            <a:extLst>
              <a:ext uri="{FF2B5EF4-FFF2-40B4-BE49-F238E27FC236}">
                <a16:creationId xmlns:a16="http://schemas.microsoft.com/office/drawing/2014/main" id="{E5059DB7-373C-41D1-B134-D56A4E2CF432}"/>
              </a:ext>
            </a:extLst>
          </p:cNvPr>
          <p:cNvSpPr txBox="1"/>
          <p:nvPr/>
        </p:nvSpPr>
        <p:spPr>
          <a:xfrm>
            <a:off x="3344834" y="2999322"/>
            <a:ext cx="729802" cy="276999"/>
          </a:xfrm>
          <a:prstGeom prst="rect">
            <a:avLst/>
          </a:prstGeom>
          <a:noFill/>
        </p:spPr>
        <p:txBody>
          <a:bodyPr wrap="square" rtlCol="0">
            <a:spAutoFit/>
          </a:bodyPr>
          <a:lstStyle/>
          <a:p>
            <a:r>
              <a:rPr lang="tr-TR" sz="1200" b="1" dirty="0">
                <a:solidFill>
                  <a:srgbClr val="FF0000"/>
                </a:solidFill>
              </a:rPr>
              <a:t>YALOVA</a:t>
            </a:r>
          </a:p>
        </p:txBody>
      </p:sp>
      <p:sp>
        <p:nvSpPr>
          <p:cNvPr id="15" name="Metin kutusu 14">
            <a:extLst>
              <a:ext uri="{FF2B5EF4-FFF2-40B4-BE49-F238E27FC236}">
                <a16:creationId xmlns:a16="http://schemas.microsoft.com/office/drawing/2014/main" id="{B12A5791-7ECA-4889-8A3D-D173CD8DD8E7}"/>
              </a:ext>
            </a:extLst>
          </p:cNvPr>
          <p:cNvSpPr txBox="1"/>
          <p:nvPr/>
        </p:nvSpPr>
        <p:spPr>
          <a:xfrm rot="17641818">
            <a:off x="5784595" y="4612665"/>
            <a:ext cx="843280" cy="276999"/>
          </a:xfrm>
          <a:prstGeom prst="rect">
            <a:avLst/>
          </a:prstGeom>
          <a:noFill/>
        </p:spPr>
        <p:txBody>
          <a:bodyPr wrap="square" rtlCol="0">
            <a:spAutoFit/>
          </a:bodyPr>
          <a:lstStyle/>
          <a:p>
            <a:r>
              <a:rPr lang="tr-TR" sz="1200" b="1" dirty="0">
                <a:solidFill>
                  <a:srgbClr val="FF0000"/>
                </a:solidFill>
              </a:rPr>
              <a:t>ADANA</a:t>
            </a:r>
          </a:p>
        </p:txBody>
      </p:sp>
    </p:spTree>
    <p:extLst>
      <p:ext uri="{BB962C8B-B14F-4D97-AF65-F5344CB8AC3E}">
        <p14:creationId xmlns:p14="http://schemas.microsoft.com/office/powerpoint/2010/main" val="2874933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Ülkemizdeki</a:t>
            </a:r>
            <a:br>
              <a:rPr lang="tr-TR" b="1" dirty="0">
                <a:solidFill>
                  <a:srgbClr val="00B050"/>
                </a:solidFill>
              </a:rPr>
            </a:br>
            <a:r>
              <a:rPr lang="tr-TR" b="1" dirty="0">
                <a:solidFill>
                  <a:srgbClr val="00B050"/>
                </a:solidFill>
              </a:rPr>
              <a:t>          Sera OSB’ler ?</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746693"/>
            <a:ext cx="2880000" cy="720000"/>
          </a:xfrm>
        </p:spPr>
      </p:pic>
      <p:sp>
        <p:nvSpPr>
          <p:cNvPr id="4" name="İçerik Yer Tutucusu 3">
            <a:extLst>
              <a:ext uri="{FF2B5EF4-FFF2-40B4-BE49-F238E27FC236}">
                <a16:creationId xmlns:a16="http://schemas.microsoft.com/office/drawing/2014/main" id="{3155795C-6A63-45B5-A1A5-8B79B0175012}"/>
              </a:ext>
            </a:extLst>
          </p:cNvPr>
          <p:cNvSpPr>
            <a:spLocks noGrp="1"/>
          </p:cNvSpPr>
          <p:nvPr>
            <p:ph sz="half" idx="2"/>
          </p:nvPr>
        </p:nvSpPr>
        <p:spPr>
          <a:xfrm>
            <a:off x="1097280" y="1845735"/>
            <a:ext cx="10058400" cy="4023360"/>
          </a:xfrm>
        </p:spPr>
        <p:txBody>
          <a:bodyPr>
            <a:normAutofit lnSpcReduction="10000"/>
          </a:bodyPr>
          <a:lstStyle/>
          <a:p>
            <a:pPr>
              <a:buFont typeface="Wingdings" panose="05000000000000000000" pitchFamily="2" charset="2"/>
              <a:buChar char="Ø"/>
            </a:pPr>
            <a:r>
              <a:rPr lang="tr-TR" sz="1800" dirty="0"/>
              <a:t> </a:t>
            </a:r>
            <a:r>
              <a:rPr lang="tr-TR" sz="1800" dirty="0">
                <a:solidFill>
                  <a:srgbClr val="FF0000"/>
                </a:solidFill>
              </a:rPr>
              <a:t>Denizli Sarayköy Sera OSB: </a:t>
            </a:r>
            <a:r>
              <a:rPr lang="tr-TR" sz="1800" dirty="0"/>
              <a:t>712 da. Toplam Alan, Altyapı tamamlanmış.</a:t>
            </a:r>
          </a:p>
          <a:p>
            <a:pPr>
              <a:buFont typeface="Wingdings" panose="05000000000000000000" pitchFamily="2" charset="2"/>
              <a:buChar char="Ø"/>
            </a:pPr>
            <a:r>
              <a:rPr lang="tr-TR" sz="1800" dirty="0">
                <a:solidFill>
                  <a:srgbClr val="FF0000"/>
                </a:solidFill>
              </a:rPr>
              <a:t> İzmir Dikili Sera OSB: </a:t>
            </a:r>
            <a:r>
              <a:rPr lang="tr-TR" sz="1800" dirty="0"/>
              <a:t>3000 da. Toplam Alan, Proje onay aşamasında.</a:t>
            </a:r>
          </a:p>
          <a:p>
            <a:pPr>
              <a:buFont typeface="Wingdings" panose="05000000000000000000" pitchFamily="2" charset="2"/>
              <a:buChar char="Ø"/>
            </a:pPr>
            <a:r>
              <a:rPr lang="tr-TR" sz="1800" dirty="0"/>
              <a:t> </a:t>
            </a:r>
            <a:r>
              <a:rPr lang="tr-TR" sz="1800" dirty="0">
                <a:solidFill>
                  <a:srgbClr val="FF0000"/>
                </a:solidFill>
              </a:rPr>
              <a:t>Zonguldak Çaycuma Sera OSB: </a:t>
            </a:r>
            <a:r>
              <a:rPr lang="tr-TR" sz="1800" dirty="0"/>
              <a:t>525 da. Toplam Alan, İmar Planı ve Genel Yerleşim onay aşamasında.</a:t>
            </a:r>
          </a:p>
          <a:p>
            <a:pPr>
              <a:buFont typeface="Wingdings" panose="05000000000000000000" pitchFamily="2" charset="2"/>
              <a:buChar char="Ø"/>
            </a:pPr>
            <a:r>
              <a:rPr lang="tr-TR" sz="1800" dirty="0"/>
              <a:t> </a:t>
            </a:r>
            <a:r>
              <a:rPr lang="tr-TR" sz="1800" dirty="0">
                <a:solidFill>
                  <a:srgbClr val="FF0000"/>
                </a:solidFill>
              </a:rPr>
              <a:t>Adana Karataş Sera OSB: </a:t>
            </a:r>
            <a:r>
              <a:rPr lang="tr-TR" sz="1800" dirty="0"/>
              <a:t>2800 da. Toplam Alan, Yer seçimi yapılmış.</a:t>
            </a:r>
          </a:p>
          <a:p>
            <a:pPr>
              <a:buFont typeface="Wingdings" panose="05000000000000000000" pitchFamily="2" charset="2"/>
              <a:buChar char="Ø"/>
            </a:pPr>
            <a:r>
              <a:rPr lang="tr-TR" sz="1800" dirty="0"/>
              <a:t> </a:t>
            </a:r>
            <a:r>
              <a:rPr lang="tr-TR" sz="1800" dirty="0">
                <a:solidFill>
                  <a:srgbClr val="FF0000"/>
                </a:solidFill>
              </a:rPr>
              <a:t>Ağrı Diyadin Sera OSB: </a:t>
            </a:r>
            <a:r>
              <a:rPr lang="tr-TR" sz="1800" dirty="0"/>
              <a:t>1297 da. Toplam Alan, Alt yapı ihale aşamasında.</a:t>
            </a:r>
          </a:p>
          <a:p>
            <a:pPr>
              <a:buFont typeface="Wingdings" panose="05000000000000000000" pitchFamily="2" charset="2"/>
              <a:buChar char="Ø"/>
            </a:pPr>
            <a:r>
              <a:rPr lang="tr-TR" sz="1800" dirty="0"/>
              <a:t> </a:t>
            </a:r>
            <a:r>
              <a:rPr lang="tr-TR" sz="1800" dirty="0">
                <a:solidFill>
                  <a:srgbClr val="FF0000"/>
                </a:solidFill>
              </a:rPr>
              <a:t>Balıkesir Edremit Süs Bitkileri OSB: </a:t>
            </a:r>
            <a:r>
              <a:rPr lang="tr-TR" sz="1800" dirty="0"/>
              <a:t>640 da. Toplam Alan, İmar Planı ve Genel Yerleşim onay aşamasında.</a:t>
            </a:r>
          </a:p>
          <a:p>
            <a:pPr>
              <a:buFont typeface="Wingdings" panose="05000000000000000000" pitchFamily="2" charset="2"/>
              <a:buChar char="Ø"/>
            </a:pPr>
            <a:r>
              <a:rPr lang="tr-TR" sz="1800" dirty="0"/>
              <a:t> </a:t>
            </a:r>
            <a:r>
              <a:rPr lang="tr-TR" sz="1800" dirty="0">
                <a:solidFill>
                  <a:srgbClr val="FF0000"/>
                </a:solidFill>
              </a:rPr>
              <a:t>Yalova </a:t>
            </a:r>
            <a:r>
              <a:rPr lang="tr-TR" sz="1800" dirty="0" err="1">
                <a:solidFill>
                  <a:srgbClr val="FF0000"/>
                </a:solidFill>
              </a:rPr>
              <a:t>Çiçekcilik</a:t>
            </a:r>
            <a:r>
              <a:rPr lang="tr-TR" sz="1800" dirty="0">
                <a:solidFill>
                  <a:srgbClr val="FF0000"/>
                </a:solidFill>
              </a:rPr>
              <a:t> OSB: </a:t>
            </a:r>
            <a:r>
              <a:rPr lang="tr-TR" sz="1800" dirty="0"/>
              <a:t>1037 da. Toplam Alan, Altyapı ihale aşamasında.</a:t>
            </a:r>
          </a:p>
          <a:p>
            <a:pPr>
              <a:buFont typeface="Wingdings" panose="05000000000000000000" pitchFamily="2" charset="2"/>
              <a:buChar char="Ø"/>
            </a:pPr>
            <a:r>
              <a:rPr lang="tr-TR" sz="2400" b="1" dirty="0">
                <a:solidFill>
                  <a:srgbClr val="FF0000"/>
                </a:solidFill>
              </a:rPr>
              <a:t>Samsun Bafra Sera OSB : </a:t>
            </a:r>
            <a:r>
              <a:rPr lang="tr-TR" sz="2400" b="1" dirty="0"/>
              <a:t>1194 da. Toplam Alan, Bütün Projelerimiz T.C. Tarım ve Orman Bakanlığımızca onaylanmış olup, Altyapı ihalesine çıkmayı bekliyoruz.</a:t>
            </a:r>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3124730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3"/>
            <a:ext cx="10058400" cy="1101303"/>
          </a:xfrm>
        </p:spPr>
        <p:txBody>
          <a:bodyPr/>
          <a:lstStyle/>
          <a:p>
            <a:r>
              <a:rPr lang="tr-TR" b="1" dirty="0">
                <a:solidFill>
                  <a:srgbClr val="00B050"/>
                </a:solidFill>
              </a:rPr>
              <a:t>               Kuruluş Aşamaları</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sp>
        <p:nvSpPr>
          <p:cNvPr id="6" name="İçerik Yer Tutucusu 5">
            <a:extLst>
              <a:ext uri="{FF2B5EF4-FFF2-40B4-BE49-F238E27FC236}">
                <a16:creationId xmlns:a16="http://schemas.microsoft.com/office/drawing/2014/main" id="{3997AA92-F76C-412F-81B8-2AE7DB9141CF}"/>
              </a:ext>
            </a:extLst>
          </p:cNvPr>
          <p:cNvSpPr>
            <a:spLocks noGrp="1"/>
          </p:cNvSpPr>
          <p:nvPr>
            <p:ph sz="half" idx="2"/>
          </p:nvPr>
        </p:nvSpPr>
        <p:spPr>
          <a:xfrm>
            <a:off x="674557" y="1825625"/>
            <a:ext cx="10679243" cy="4351338"/>
          </a:xfrm>
        </p:spPr>
        <p:txBody>
          <a:bodyPr/>
          <a:lstStyle/>
          <a:p>
            <a:endParaRPr lang="tr-TR" dirty="0"/>
          </a:p>
        </p:txBody>
      </p:sp>
      <p:sp>
        <p:nvSpPr>
          <p:cNvPr id="3" name="Kaydırma: Yatay 2">
            <a:extLst>
              <a:ext uri="{FF2B5EF4-FFF2-40B4-BE49-F238E27FC236}">
                <a16:creationId xmlns:a16="http://schemas.microsoft.com/office/drawing/2014/main" id="{DBD06996-7E68-40CD-8CB1-8DFC07BD8D9B}"/>
              </a:ext>
            </a:extLst>
          </p:cNvPr>
          <p:cNvSpPr/>
          <p:nvPr/>
        </p:nvSpPr>
        <p:spPr>
          <a:xfrm>
            <a:off x="379056" y="1308827"/>
            <a:ext cx="4454492" cy="1702477"/>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tr-TR" dirty="0">
                <a:solidFill>
                  <a:schemeClr val="tx1"/>
                </a:solidFill>
              </a:rPr>
              <a:t>Bafra TDİ Sera OSB Projesinin Hazırlanıp Bakanlığa Sunulması: </a:t>
            </a:r>
            <a:r>
              <a:rPr lang="tr-TR" dirty="0">
                <a:solidFill>
                  <a:srgbClr val="FF0000"/>
                </a:solidFill>
              </a:rPr>
              <a:t>2013</a:t>
            </a:r>
          </a:p>
          <a:p>
            <a:pPr marL="285750" indent="-285750" algn="ctr">
              <a:buFont typeface="Wingdings" panose="05000000000000000000" pitchFamily="2" charset="2"/>
              <a:buChar char="ü"/>
            </a:pPr>
            <a:r>
              <a:rPr lang="tr-TR" dirty="0">
                <a:solidFill>
                  <a:schemeClr val="tx1"/>
                </a:solidFill>
              </a:rPr>
              <a:t>Yer Seçiminin Kesinleşmesi: </a:t>
            </a:r>
            <a:r>
              <a:rPr lang="tr-TR" dirty="0">
                <a:solidFill>
                  <a:srgbClr val="FF0000"/>
                </a:solidFill>
              </a:rPr>
              <a:t>2015</a:t>
            </a:r>
          </a:p>
          <a:p>
            <a:pPr marL="285750" indent="-285750" algn="ctr">
              <a:buFont typeface="Wingdings" panose="05000000000000000000" pitchFamily="2" charset="2"/>
              <a:buChar char="ü"/>
            </a:pPr>
            <a:r>
              <a:rPr lang="tr-TR" dirty="0">
                <a:solidFill>
                  <a:schemeClr val="tx1"/>
                </a:solidFill>
              </a:rPr>
              <a:t>Tüzel Kişilik Kazanması: </a:t>
            </a:r>
            <a:r>
              <a:rPr lang="tr-TR" dirty="0">
                <a:solidFill>
                  <a:srgbClr val="FF0000"/>
                </a:solidFill>
              </a:rPr>
              <a:t>2016</a:t>
            </a:r>
          </a:p>
        </p:txBody>
      </p:sp>
      <p:sp>
        <p:nvSpPr>
          <p:cNvPr id="4" name="Kaydırma: Yatay 3">
            <a:extLst>
              <a:ext uri="{FF2B5EF4-FFF2-40B4-BE49-F238E27FC236}">
                <a16:creationId xmlns:a16="http://schemas.microsoft.com/office/drawing/2014/main" id="{379055B2-4F41-4FDA-A500-F50D65C8E1A4}"/>
              </a:ext>
            </a:extLst>
          </p:cNvPr>
          <p:cNvSpPr/>
          <p:nvPr/>
        </p:nvSpPr>
        <p:spPr>
          <a:xfrm>
            <a:off x="2049809" y="3186581"/>
            <a:ext cx="5853754" cy="1686566"/>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tr-TR" b="1" dirty="0">
                <a:solidFill>
                  <a:schemeClr val="tx1"/>
                </a:solidFill>
              </a:rPr>
              <a:t>Bakanlıkça Yatırım Programına Alınması: </a:t>
            </a:r>
            <a:r>
              <a:rPr lang="tr-TR" dirty="0"/>
              <a:t>2017</a:t>
            </a:r>
          </a:p>
          <a:p>
            <a:pPr marL="285750" indent="-285750" algn="ctr">
              <a:buFont typeface="Wingdings" panose="05000000000000000000" pitchFamily="2" charset="2"/>
              <a:buChar char="ü"/>
            </a:pPr>
            <a:r>
              <a:rPr lang="tr-TR" b="1" dirty="0">
                <a:solidFill>
                  <a:schemeClr val="tx1"/>
                </a:solidFill>
              </a:rPr>
              <a:t>Şahıslara ait arazinin kamulaştırılması: </a:t>
            </a:r>
            <a:r>
              <a:rPr lang="tr-TR" dirty="0"/>
              <a:t>2019</a:t>
            </a:r>
          </a:p>
          <a:p>
            <a:pPr marL="285750" indent="-285750" algn="ctr">
              <a:buFont typeface="Wingdings" panose="05000000000000000000" pitchFamily="2" charset="2"/>
              <a:buChar char="ü"/>
            </a:pPr>
            <a:r>
              <a:rPr lang="tr-TR" b="1" dirty="0">
                <a:solidFill>
                  <a:schemeClr val="tx1"/>
                </a:solidFill>
              </a:rPr>
              <a:t>Genel Yerleşim, Üstyapı Modül projeleri, İmar planı, Parselasyon ve Altyapı Projelerinin hazırlanması ve Bakanlıkça Onaylanması: </a:t>
            </a:r>
            <a:r>
              <a:rPr lang="tr-TR" dirty="0"/>
              <a:t>2019 </a:t>
            </a:r>
          </a:p>
        </p:txBody>
      </p:sp>
      <p:sp>
        <p:nvSpPr>
          <p:cNvPr id="7" name="Kaydırma: Yatay 6">
            <a:extLst>
              <a:ext uri="{FF2B5EF4-FFF2-40B4-BE49-F238E27FC236}">
                <a16:creationId xmlns:a16="http://schemas.microsoft.com/office/drawing/2014/main" id="{77EE1583-F891-4E06-BCF5-C1B49E2F0B19}"/>
              </a:ext>
            </a:extLst>
          </p:cNvPr>
          <p:cNvSpPr/>
          <p:nvPr/>
        </p:nvSpPr>
        <p:spPr>
          <a:xfrm>
            <a:off x="5929460" y="1131217"/>
            <a:ext cx="6142565" cy="2127764"/>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tr-TR" b="1" dirty="0">
                <a:solidFill>
                  <a:schemeClr val="tx1"/>
                </a:solidFill>
              </a:rPr>
              <a:t>Yol, Su, Elektrik, Isıtma, Arıtma vb. Altyapıların ihaleye çıkılarak yapılması</a:t>
            </a:r>
          </a:p>
          <a:p>
            <a:pPr marL="285750" indent="-285750" algn="ctr">
              <a:buFont typeface="Wingdings" panose="05000000000000000000" pitchFamily="2" charset="2"/>
              <a:buChar char="ü"/>
            </a:pPr>
            <a:r>
              <a:rPr lang="tr-TR" b="1" dirty="0">
                <a:solidFill>
                  <a:schemeClr val="tx1"/>
                </a:solidFill>
              </a:rPr>
              <a:t>Parsellerin tahsisi</a:t>
            </a:r>
          </a:p>
          <a:p>
            <a:pPr marL="285750" indent="-285750" algn="ctr">
              <a:buFont typeface="Wingdings" panose="05000000000000000000" pitchFamily="2" charset="2"/>
              <a:buChar char="ü"/>
            </a:pPr>
            <a:r>
              <a:rPr lang="tr-TR" b="1" dirty="0">
                <a:solidFill>
                  <a:schemeClr val="tx1"/>
                </a:solidFill>
              </a:rPr>
              <a:t>Üstyapıların yapılması</a:t>
            </a:r>
          </a:p>
          <a:p>
            <a:pPr marL="285750" indent="-285750" algn="ctr">
              <a:buFont typeface="Wingdings" panose="05000000000000000000" pitchFamily="2" charset="2"/>
              <a:buChar char="ü"/>
            </a:pPr>
            <a:r>
              <a:rPr lang="tr-TR" b="1" dirty="0">
                <a:solidFill>
                  <a:schemeClr val="tx1"/>
                </a:solidFill>
              </a:rPr>
              <a:t>Sera ve Sanayi İşletmelerinin faaliyete geçmesi</a:t>
            </a:r>
          </a:p>
          <a:p>
            <a:pPr marL="285750" indent="-285750" algn="ctr">
              <a:buFont typeface="Wingdings" panose="05000000000000000000" pitchFamily="2" charset="2"/>
              <a:buChar char="ü"/>
            </a:pPr>
            <a:endParaRPr lang="tr-TR" dirty="0">
              <a:solidFill>
                <a:srgbClr val="FF0000"/>
              </a:solidFill>
            </a:endParaRPr>
          </a:p>
        </p:txBody>
      </p:sp>
      <p:sp>
        <p:nvSpPr>
          <p:cNvPr id="18" name="Ok: Sağa Bükülü 17">
            <a:extLst>
              <a:ext uri="{FF2B5EF4-FFF2-40B4-BE49-F238E27FC236}">
                <a16:creationId xmlns:a16="http://schemas.microsoft.com/office/drawing/2014/main" id="{0B8E1A3F-B15B-4F74-A9DE-57664704399F}"/>
              </a:ext>
            </a:extLst>
          </p:cNvPr>
          <p:cNvSpPr/>
          <p:nvPr/>
        </p:nvSpPr>
        <p:spPr>
          <a:xfrm>
            <a:off x="815336" y="2710713"/>
            <a:ext cx="1363103" cy="21277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0" name="Ok: Yukarı Bükülü 19">
            <a:extLst>
              <a:ext uri="{FF2B5EF4-FFF2-40B4-BE49-F238E27FC236}">
                <a16:creationId xmlns:a16="http://schemas.microsoft.com/office/drawing/2014/main" id="{46F55194-2459-4A2F-809A-1144317224C4}"/>
              </a:ext>
            </a:extLst>
          </p:cNvPr>
          <p:cNvSpPr/>
          <p:nvPr/>
        </p:nvSpPr>
        <p:spPr>
          <a:xfrm rot="20117053">
            <a:off x="7911247" y="3311339"/>
            <a:ext cx="3108119" cy="133301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Dikdörtgen: Çapraz Köşeleri Kesik 7">
            <a:extLst>
              <a:ext uri="{FF2B5EF4-FFF2-40B4-BE49-F238E27FC236}">
                <a16:creationId xmlns:a16="http://schemas.microsoft.com/office/drawing/2014/main" id="{481EAAA0-812E-4E2B-BCAF-F90F3BB2D6AD}"/>
              </a:ext>
            </a:extLst>
          </p:cNvPr>
          <p:cNvSpPr/>
          <p:nvPr/>
        </p:nvSpPr>
        <p:spPr>
          <a:xfrm>
            <a:off x="1404594" y="5013754"/>
            <a:ext cx="9275975" cy="1303816"/>
          </a:xfrm>
          <a:prstGeom prst="snip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2013 yılında Bafra Ticaret ve Sanayi Odası önderliğinde ve Yönetim Kurulu Başkanı Göksel </a:t>
            </a:r>
            <a:r>
              <a:rPr lang="tr-TR" sz="2000" b="1" dirty="0" err="1">
                <a:solidFill>
                  <a:schemeClr val="tx1"/>
                </a:solidFill>
              </a:rPr>
              <a:t>BAŞAR’ın</a:t>
            </a:r>
            <a:r>
              <a:rPr lang="tr-TR" sz="2000" b="1" dirty="0">
                <a:solidFill>
                  <a:schemeClr val="tx1"/>
                </a:solidFill>
              </a:rPr>
              <a:t> koordinatörlüğünde kurulma çalışmaları başlatılan Bafra Sera OSB bugünkü aşamaya  kadar bu şekilde gelmiştir.</a:t>
            </a:r>
          </a:p>
        </p:txBody>
      </p:sp>
    </p:spTree>
    <p:extLst>
      <p:ext uri="{BB962C8B-B14F-4D97-AF65-F5344CB8AC3E}">
        <p14:creationId xmlns:p14="http://schemas.microsoft.com/office/powerpoint/2010/main" val="4115498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a:xfrm>
            <a:off x="1097280" y="286604"/>
            <a:ext cx="10058400" cy="927600"/>
          </a:xfrm>
        </p:spPr>
        <p:txBody>
          <a:bodyPr/>
          <a:lstStyle/>
          <a:p>
            <a:r>
              <a:rPr lang="tr-TR" b="1" dirty="0">
                <a:solidFill>
                  <a:srgbClr val="00B050"/>
                </a:solidFill>
              </a:rPr>
              <a:t> Kuruluş Ortakları ve Hisseleri</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494204"/>
            <a:ext cx="2880000" cy="720000"/>
          </a:xfrm>
        </p:spPr>
      </p:pic>
      <p:pic>
        <p:nvPicPr>
          <p:cNvPr id="10" name="İçerik Yer Tutucusu 9">
            <a:extLst>
              <a:ext uri="{FF2B5EF4-FFF2-40B4-BE49-F238E27FC236}">
                <a16:creationId xmlns:a16="http://schemas.microsoft.com/office/drawing/2014/main" id="{749B71A5-23F0-4636-986C-77A15D1FF4D6}"/>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5555997" y="1291019"/>
            <a:ext cx="1080000" cy="1080000"/>
          </a:xfrm>
        </p:spPr>
      </p:pic>
      <p:sp>
        <p:nvSpPr>
          <p:cNvPr id="7" name="Dikdörtgen: Çapraz Köşeleri Yuvarlatılmış 6">
            <a:extLst>
              <a:ext uri="{FF2B5EF4-FFF2-40B4-BE49-F238E27FC236}">
                <a16:creationId xmlns:a16="http://schemas.microsoft.com/office/drawing/2014/main" id="{81BF439C-19D7-445E-AC03-E19732B99E5B}"/>
              </a:ext>
            </a:extLst>
          </p:cNvPr>
          <p:cNvSpPr/>
          <p:nvPr/>
        </p:nvSpPr>
        <p:spPr>
          <a:xfrm>
            <a:off x="4162268" y="3429001"/>
            <a:ext cx="3867462" cy="1120964"/>
          </a:xfrm>
          <a:prstGeom prst="round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Samsun Bafra Tarıma Dayalı İhtisas(Sera) Organize Sanayi Bölgesi</a:t>
            </a:r>
          </a:p>
        </p:txBody>
      </p:sp>
      <p:sp>
        <p:nvSpPr>
          <p:cNvPr id="8" name="Ok: Yukarı 7">
            <a:extLst>
              <a:ext uri="{FF2B5EF4-FFF2-40B4-BE49-F238E27FC236}">
                <a16:creationId xmlns:a16="http://schemas.microsoft.com/office/drawing/2014/main" id="{9F2371E5-1A3F-4663-A4BC-1F7DD9A21458}"/>
              </a:ext>
            </a:extLst>
          </p:cNvPr>
          <p:cNvSpPr/>
          <p:nvPr/>
        </p:nvSpPr>
        <p:spPr>
          <a:xfrm flipH="1">
            <a:off x="5861900" y="2983041"/>
            <a:ext cx="468195" cy="5040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31CF0A39-22E9-47D5-A89D-CC4806E74E0D}"/>
              </a:ext>
            </a:extLst>
          </p:cNvPr>
          <p:cNvSpPr txBox="1"/>
          <p:nvPr/>
        </p:nvSpPr>
        <p:spPr>
          <a:xfrm>
            <a:off x="4409604" y="2402115"/>
            <a:ext cx="3372786" cy="646331"/>
          </a:xfrm>
          <a:prstGeom prst="rect">
            <a:avLst/>
          </a:prstGeom>
          <a:noFill/>
        </p:spPr>
        <p:txBody>
          <a:bodyPr wrap="square" rtlCol="0">
            <a:spAutoFit/>
          </a:bodyPr>
          <a:lstStyle/>
          <a:p>
            <a:pPr algn="ctr"/>
            <a:r>
              <a:rPr lang="tr-TR" b="1" dirty="0"/>
              <a:t>Samsun Valiliği Yatırım İzleme ve Koordinasyon Başkanlığı </a:t>
            </a:r>
            <a:r>
              <a:rPr lang="tr-TR" b="1" dirty="0">
                <a:solidFill>
                  <a:srgbClr val="FF0000"/>
                </a:solidFill>
              </a:rPr>
              <a:t>(%20)</a:t>
            </a:r>
          </a:p>
        </p:txBody>
      </p:sp>
      <p:sp>
        <p:nvSpPr>
          <p:cNvPr id="12" name="Ok: Yukarı 11">
            <a:extLst>
              <a:ext uri="{FF2B5EF4-FFF2-40B4-BE49-F238E27FC236}">
                <a16:creationId xmlns:a16="http://schemas.microsoft.com/office/drawing/2014/main" id="{5118E721-EBB8-4065-9DBC-FC0174731132}"/>
              </a:ext>
            </a:extLst>
          </p:cNvPr>
          <p:cNvSpPr/>
          <p:nvPr/>
        </p:nvSpPr>
        <p:spPr>
          <a:xfrm rot="3626972">
            <a:off x="8027201" y="3114533"/>
            <a:ext cx="468195" cy="5040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Yukarı 12">
            <a:extLst>
              <a:ext uri="{FF2B5EF4-FFF2-40B4-BE49-F238E27FC236}">
                <a16:creationId xmlns:a16="http://schemas.microsoft.com/office/drawing/2014/main" id="{CD0C55F2-8E7A-432D-A8A2-5CBA612CA4F8}"/>
              </a:ext>
            </a:extLst>
          </p:cNvPr>
          <p:cNvSpPr/>
          <p:nvPr/>
        </p:nvSpPr>
        <p:spPr>
          <a:xfrm rot="17450942">
            <a:off x="3745627" y="3195500"/>
            <a:ext cx="468195" cy="5040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Resim 14">
            <a:extLst>
              <a:ext uri="{FF2B5EF4-FFF2-40B4-BE49-F238E27FC236}">
                <a16:creationId xmlns:a16="http://schemas.microsoft.com/office/drawing/2014/main" id="{EB8E50D6-4918-4925-A4A8-41B03F77CD6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385822" y="2126020"/>
            <a:ext cx="1080000" cy="1080000"/>
          </a:xfrm>
          <a:prstGeom prst="rect">
            <a:avLst/>
          </a:prstGeom>
        </p:spPr>
      </p:pic>
      <p:sp>
        <p:nvSpPr>
          <p:cNvPr id="16" name="Metin kutusu 15">
            <a:extLst>
              <a:ext uri="{FF2B5EF4-FFF2-40B4-BE49-F238E27FC236}">
                <a16:creationId xmlns:a16="http://schemas.microsoft.com/office/drawing/2014/main" id="{91F386DB-D902-43E0-9F6C-C916E305EF6C}"/>
              </a:ext>
            </a:extLst>
          </p:cNvPr>
          <p:cNvSpPr txBox="1"/>
          <p:nvPr/>
        </p:nvSpPr>
        <p:spPr>
          <a:xfrm>
            <a:off x="1678899" y="3222885"/>
            <a:ext cx="2248524" cy="646331"/>
          </a:xfrm>
          <a:prstGeom prst="rect">
            <a:avLst/>
          </a:prstGeom>
          <a:noFill/>
        </p:spPr>
        <p:txBody>
          <a:bodyPr wrap="square" rtlCol="0">
            <a:spAutoFit/>
          </a:bodyPr>
          <a:lstStyle/>
          <a:p>
            <a:pPr algn="ctr"/>
            <a:r>
              <a:rPr lang="tr-TR" b="1" dirty="0"/>
              <a:t>Samsun Büyükşehir Belediyesi </a:t>
            </a:r>
            <a:r>
              <a:rPr lang="tr-TR" b="1" dirty="0">
                <a:solidFill>
                  <a:srgbClr val="FF0000"/>
                </a:solidFill>
              </a:rPr>
              <a:t>(%20)</a:t>
            </a:r>
          </a:p>
        </p:txBody>
      </p:sp>
      <p:pic>
        <p:nvPicPr>
          <p:cNvPr id="18" name="Resim 17">
            <a:extLst>
              <a:ext uri="{FF2B5EF4-FFF2-40B4-BE49-F238E27FC236}">
                <a16:creationId xmlns:a16="http://schemas.microsoft.com/office/drawing/2014/main" id="{F98DAB90-68DA-425F-8E18-8702DDB8B3B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595973" y="2126020"/>
            <a:ext cx="1080000" cy="1080000"/>
          </a:xfrm>
          <a:prstGeom prst="rect">
            <a:avLst/>
          </a:prstGeom>
        </p:spPr>
      </p:pic>
      <p:sp>
        <p:nvSpPr>
          <p:cNvPr id="19" name="Metin kutusu 18">
            <a:extLst>
              <a:ext uri="{FF2B5EF4-FFF2-40B4-BE49-F238E27FC236}">
                <a16:creationId xmlns:a16="http://schemas.microsoft.com/office/drawing/2014/main" id="{42B68A3B-7D0C-45CE-BAB5-2BC89BCB9EC3}"/>
              </a:ext>
            </a:extLst>
          </p:cNvPr>
          <p:cNvSpPr txBox="1"/>
          <p:nvPr/>
        </p:nvSpPr>
        <p:spPr>
          <a:xfrm>
            <a:off x="8386506" y="3222885"/>
            <a:ext cx="2039302" cy="646331"/>
          </a:xfrm>
          <a:prstGeom prst="rect">
            <a:avLst/>
          </a:prstGeom>
          <a:noFill/>
        </p:spPr>
        <p:txBody>
          <a:bodyPr wrap="square" rtlCol="0">
            <a:spAutoFit/>
          </a:bodyPr>
          <a:lstStyle/>
          <a:p>
            <a:pPr algn="ctr"/>
            <a:r>
              <a:rPr lang="tr-TR" b="1" dirty="0"/>
              <a:t>Bafra Ticaret ve Sanayi Odası </a:t>
            </a:r>
            <a:r>
              <a:rPr lang="tr-TR" b="1" dirty="0">
                <a:solidFill>
                  <a:srgbClr val="FF0000"/>
                </a:solidFill>
              </a:rPr>
              <a:t>(%16)</a:t>
            </a:r>
          </a:p>
        </p:txBody>
      </p:sp>
      <p:sp>
        <p:nvSpPr>
          <p:cNvPr id="20" name="Ok: Aşağı 19">
            <a:extLst>
              <a:ext uri="{FF2B5EF4-FFF2-40B4-BE49-F238E27FC236}">
                <a16:creationId xmlns:a16="http://schemas.microsoft.com/office/drawing/2014/main" id="{27C88C35-3C99-45C1-BC10-2B95EB323615}"/>
              </a:ext>
            </a:extLst>
          </p:cNvPr>
          <p:cNvSpPr/>
          <p:nvPr/>
        </p:nvSpPr>
        <p:spPr>
          <a:xfrm rot="17373830">
            <a:off x="7976824" y="4321151"/>
            <a:ext cx="468000" cy="5040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Ok: Aşağı 20">
            <a:extLst>
              <a:ext uri="{FF2B5EF4-FFF2-40B4-BE49-F238E27FC236}">
                <a16:creationId xmlns:a16="http://schemas.microsoft.com/office/drawing/2014/main" id="{93B13D4E-5808-422B-A027-F720D5381B47}"/>
              </a:ext>
            </a:extLst>
          </p:cNvPr>
          <p:cNvSpPr/>
          <p:nvPr/>
        </p:nvSpPr>
        <p:spPr>
          <a:xfrm rot="4362614">
            <a:off x="3711719" y="4364075"/>
            <a:ext cx="468000" cy="56263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k: Aşağı 21">
            <a:extLst>
              <a:ext uri="{FF2B5EF4-FFF2-40B4-BE49-F238E27FC236}">
                <a16:creationId xmlns:a16="http://schemas.microsoft.com/office/drawing/2014/main" id="{B3C45CF9-BA96-408B-916C-3C173F174BE4}"/>
              </a:ext>
            </a:extLst>
          </p:cNvPr>
          <p:cNvSpPr/>
          <p:nvPr/>
        </p:nvSpPr>
        <p:spPr>
          <a:xfrm>
            <a:off x="5862095" y="4499118"/>
            <a:ext cx="468000" cy="5040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50BD9DD6-DFD7-4A2A-9A01-BAEFE02092EC}"/>
              </a:ext>
            </a:extLst>
          </p:cNvPr>
          <p:cNvSpPr txBox="1"/>
          <p:nvPr/>
        </p:nvSpPr>
        <p:spPr>
          <a:xfrm>
            <a:off x="5018455" y="6015195"/>
            <a:ext cx="2623279" cy="369332"/>
          </a:xfrm>
          <a:prstGeom prst="rect">
            <a:avLst/>
          </a:prstGeom>
          <a:noFill/>
        </p:spPr>
        <p:txBody>
          <a:bodyPr wrap="square" rtlCol="0">
            <a:spAutoFit/>
          </a:bodyPr>
          <a:lstStyle/>
          <a:p>
            <a:r>
              <a:rPr lang="tr-TR" b="1" dirty="0"/>
              <a:t>Bafra Ziraat Odası </a:t>
            </a:r>
            <a:r>
              <a:rPr lang="tr-TR" b="1" dirty="0">
                <a:solidFill>
                  <a:srgbClr val="FF0000"/>
                </a:solidFill>
              </a:rPr>
              <a:t>(%14)</a:t>
            </a:r>
          </a:p>
        </p:txBody>
      </p:sp>
      <p:pic>
        <p:nvPicPr>
          <p:cNvPr id="25" name="Resim 24">
            <a:extLst>
              <a:ext uri="{FF2B5EF4-FFF2-40B4-BE49-F238E27FC236}">
                <a16:creationId xmlns:a16="http://schemas.microsoft.com/office/drawing/2014/main" id="{859B7B95-C4C3-4BFA-AA86-3484445E513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586480" y="5022042"/>
            <a:ext cx="1080000" cy="1080000"/>
          </a:xfrm>
          <a:prstGeom prst="rect">
            <a:avLst/>
          </a:prstGeom>
        </p:spPr>
      </p:pic>
      <p:pic>
        <p:nvPicPr>
          <p:cNvPr id="27" name="Resim 26">
            <a:extLst>
              <a:ext uri="{FF2B5EF4-FFF2-40B4-BE49-F238E27FC236}">
                <a16:creationId xmlns:a16="http://schemas.microsoft.com/office/drawing/2014/main" id="{86CB7E6C-88F7-4582-BA91-1D9866B9B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248" y="4134701"/>
            <a:ext cx="1080000" cy="1080000"/>
          </a:xfrm>
          <a:prstGeom prst="rect">
            <a:avLst/>
          </a:prstGeom>
        </p:spPr>
      </p:pic>
      <p:pic>
        <p:nvPicPr>
          <p:cNvPr id="29" name="Resim 28">
            <a:extLst>
              <a:ext uri="{FF2B5EF4-FFF2-40B4-BE49-F238E27FC236}">
                <a16:creationId xmlns:a16="http://schemas.microsoft.com/office/drawing/2014/main" id="{716FE76F-014F-4D77-98C4-486D2E4ABD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822" y="4134701"/>
            <a:ext cx="1440000" cy="1440000"/>
          </a:xfrm>
          <a:prstGeom prst="rect">
            <a:avLst/>
          </a:prstGeom>
        </p:spPr>
      </p:pic>
      <p:sp>
        <p:nvSpPr>
          <p:cNvPr id="30" name="Metin kutusu 29">
            <a:extLst>
              <a:ext uri="{FF2B5EF4-FFF2-40B4-BE49-F238E27FC236}">
                <a16:creationId xmlns:a16="http://schemas.microsoft.com/office/drawing/2014/main" id="{BFEB9210-33E9-4E1D-AF2F-E1B9F00F424E}"/>
              </a:ext>
            </a:extLst>
          </p:cNvPr>
          <p:cNvSpPr txBox="1"/>
          <p:nvPr/>
        </p:nvSpPr>
        <p:spPr>
          <a:xfrm>
            <a:off x="8124030" y="5277086"/>
            <a:ext cx="2301778" cy="369332"/>
          </a:xfrm>
          <a:prstGeom prst="rect">
            <a:avLst/>
          </a:prstGeom>
          <a:noFill/>
        </p:spPr>
        <p:txBody>
          <a:bodyPr wrap="square" rtlCol="0">
            <a:spAutoFit/>
          </a:bodyPr>
          <a:lstStyle/>
          <a:p>
            <a:r>
              <a:rPr lang="tr-TR" b="1" dirty="0"/>
              <a:t>Bafra Belediyesi </a:t>
            </a:r>
            <a:r>
              <a:rPr lang="tr-TR" b="1" dirty="0">
                <a:solidFill>
                  <a:srgbClr val="FF0000"/>
                </a:solidFill>
              </a:rPr>
              <a:t>(%15)</a:t>
            </a:r>
          </a:p>
        </p:txBody>
      </p:sp>
      <p:sp>
        <p:nvSpPr>
          <p:cNvPr id="31" name="Metin kutusu 30">
            <a:extLst>
              <a:ext uri="{FF2B5EF4-FFF2-40B4-BE49-F238E27FC236}">
                <a16:creationId xmlns:a16="http://schemas.microsoft.com/office/drawing/2014/main" id="{F50BE5F9-ADE6-48C2-98C4-E881662666F0}"/>
              </a:ext>
            </a:extLst>
          </p:cNvPr>
          <p:cNvSpPr txBox="1"/>
          <p:nvPr/>
        </p:nvSpPr>
        <p:spPr>
          <a:xfrm>
            <a:off x="1528997" y="5421565"/>
            <a:ext cx="2754871" cy="369332"/>
          </a:xfrm>
          <a:prstGeom prst="rect">
            <a:avLst/>
          </a:prstGeom>
          <a:noFill/>
        </p:spPr>
        <p:txBody>
          <a:bodyPr wrap="square" rtlCol="0">
            <a:spAutoFit/>
          </a:bodyPr>
          <a:lstStyle/>
          <a:p>
            <a:r>
              <a:rPr lang="tr-TR" b="1" dirty="0"/>
              <a:t>Bafra Ticaret Borsası </a:t>
            </a:r>
            <a:r>
              <a:rPr lang="tr-TR" b="1" dirty="0">
                <a:solidFill>
                  <a:srgbClr val="FF0000"/>
                </a:solidFill>
              </a:rPr>
              <a:t>(%15)</a:t>
            </a:r>
          </a:p>
        </p:txBody>
      </p:sp>
    </p:spTree>
    <p:extLst>
      <p:ext uri="{BB962C8B-B14F-4D97-AF65-F5344CB8AC3E}">
        <p14:creationId xmlns:p14="http://schemas.microsoft.com/office/powerpoint/2010/main" val="1460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Müteşebbis Heyet</a:t>
            </a:r>
            <a:br>
              <a:rPr lang="tr-TR" b="1" dirty="0">
                <a:solidFill>
                  <a:srgbClr val="00B050"/>
                </a:solidFill>
              </a:rPr>
            </a:br>
            <a:r>
              <a:rPr lang="tr-TR" b="1" dirty="0">
                <a:solidFill>
                  <a:srgbClr val="00B050"/>
                </a:solidFill>
              </a:rPr>
              <a:t>            ve Yönetim Kurulu</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graphicFrame>
        <p:nvGraphicFramePr>
          <p:cNvPr id="3" name="İçerik Yer Tutucusu 2">
            <a:extLst>
              <a:ext uri="{FF2B5EF4-FFF2-40B4-BE49-F238E27FC236}">
                <a16:creationId xmlns:a16="http://schemas.microsoft.com/office/drawing/2014/main" id="{0FE9CD8F-91FD-48F3-B6A2-9EACC12A5231}"/>
              </a:ext>
            </a:extLst>
          </p:cNvPr>
          <p:cNvGraphicFramePr>
            <a:graphicFrameLocks noGrp="1"/>
          </p:cNvGraphicFramePr>
          <p:nvPr>
            <p:ph sz="half" idx="2"/>
            <p:extLst>
              <p:ext uri="{D42A27DB-BD31-4B8C-83A1-F6EECF244321}">
                <p14:modId xmlns:p14="http://schemas.microsoft.com/office/powerpoint/2010/main" val="2177286318"/>
              </p:ext>
            </p:extLst>
          </p:nvPr>
        </p:nvGraphicFramePr>
        <p:xfrm>
          <a:off x="1115269" y="1918741"/>
          <a:ext cx="10058399" cy="4457727"/>
        </p:xfrm>
        <a:graphic>
          <a:graphicData uri="http://schemas.openxmlformats.org/drawingml/2006/table">
            <a:tbl>
              <a:tblPr firstRow="1" firstCol="1" bandRow="1">
                <a:tableStyleId>{5C22544A-7EE6-4342-B048-85BDC9FD1C3A}</a:tableStyleId>
              </a:tblPr>
              <a:tblGrid>
                <a:gridCol w="4399854">
                  <a:extLst>
                    <a:ext uri="{9D8B030D-6E8A-4147-A177-3AD203B41FA5}">
                      <a16:colId xmlns:a16="http://schemas.microsoft.com/office/drawing/2014/main" val="1468068076"/>
                    </a:ext>
                  </a:extLst>
                </a:gridCol>
                <a:gridCol w="5658545">
                  <a:extLst>
                    <a:ext uri="{9D8B030D-6E8A-4147-A177-3AD203B41FA5}">
                      <a16:colId xmlns:a16="http://schemas.microsoft.com/office/drawing/2014/main" val="4126820683"/>
                    </a:ext>
                  </a:extLst>
                </a:gridCol>
              </a:tblGrid>
              <a:tr h="329659">
                <a:tc>
                  <a:txBody>
                    <a:bodyPr/>
                    <a:lstStyle/>
                    <a:p>
                      <a:pPr algn="ctr">
                        <a:lnSpc>
                          <a:spcPct val="107000"/>
                        </a:lnSpc>
                        <a:spcAft>
                          <a:spcPts val="0"/>
                        </a:spcAft>
                      </a:pPr>
                      <a:r>
                        <a:rPr lang="tr-TR" sz="2000" dirty="0">
                          <a:effectLst/>
                        </a:rPr>
                        <a:t>Müteşebbis Heyet Başkanı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2000">
                          <a:effectLst/>
                        </a:rPr>
                        <a:t>Dr. Zülkif</a:t>
                      </a:r>
                      <a:r>
                        <a:rPr lang="tr-TR" sz="2000" dirty="0">
                          <a:effectLst/>
                        </a:rPr>
                        <a:t> DAĞLI (Samsun Valisi)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5182926"/>
                  </a:ext>
                </a:extLst>
              </a:tr>
              <a:tr h="294862">
                <a:tc>
                  <a:txBody>
                    <a:bodyPr/>
                    <a:lstStyle/>
                    <a:p>
                      <a:pPr algn="ctr">
                        <a:lnSpc>
                          <a:spcPct val="107000"/>
                        </a:lnSpc>
                        <a:spcAft>
                          <a:spcPts val="0"/>
                        </a:spcAft>
                      </a:pPr>
                      <a:r>
                        <a:rPr lang="tr-TR" sz="1400">
                          <a:effectLst/>
                        </a:rPr>
                        <a:t>Müteşebbis Heyet Başkan Vekili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Mehmet DURSUN (Bafra TSO)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5214879"/>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Deniz ÜNLÜ (YİKOB-Şef)</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254587"/>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Yusuf ÇAKIR (YİKOB-Şef)</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6419036"/>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Ahmet TOKGÖZ (Samsun BŞB.)</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1705516"/>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dirty="0">
                          <a:effectLst/>
                        </a:rPr>
                        <a:t>Soner TAŞ (Samsun BŞB.)</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2836922"/>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Eyüp Sabri ŞAHİN (Samsun BŞB.)</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0171682"/>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Ali OĞUZ (Bafra Belediyesi)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016036"/>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Şaban DENİZ (Bafra Belediyesi)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7422057"/>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Namık KİBAROĞLU (Bafra Ticaret Borsası)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164312"/>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Tarık EROL (Bafra Ticaret Borsası)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5542733"/>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Murat ŞAHİN (Bafra TSO)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3170239"/>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Bahaettin ÜÇÜNCÜ (Bafra TSO)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127237"/>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Osman TOSUNER (Bafra Ziraat Odası)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4807972"/>
                  </a:ext>
                </a:extLst>
              </a:tr>
              <a:tr h="294862">
                <a:tc>
                  <a:txBody>
                    <a:bodyPr/>
                    <a:lstStyle/>
                    <a:p>
                      <a:pPr algn="ctr">
                        <a:lnSpc>
                          <a:spcPct val="107000"/>
                        </a:lnSpc>
                        <a:spcAft>
                          <a:spcPts val="0"/>
                        </a:spcAft>
                      </a:pPr>
                      <a:r>
                        <a:rPr lang="tr-TR" sz="1400">
                          <a:effectLst/>
                        </a:rPr>
                        <a:t>Müteşebbis Heyet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dirty="0">
                          <a:effectLst/>
                        </a:rPr>
                        <a:t>Şükrü DEREBEY (Bafra Ziraat Odası)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7036911"/>
                  </a:ext>
                </a:extLst>
              </a:tr>
            </a:tbl>
          </a:graphicData>
        </a:graphic>
      </p:graphicFrame>
    </p:spTree>
    <p:extLst>
      <p:ext uri="{BB962C8B-B14F-4D97-AF65-F5344CB8AC3E}">
        <p14:creationId xmlns:p14="http://schemas.microsoft.com/office/powerpoint/2010/main" val="81085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D947B8-3E8C-45CC-8AC8-A2B393C27AB3}"/>
              </a:ext>
            </a:extLst>
          </p:cNvPr>
          <p:cNvSpPr>
            <a:spLocks noGrp="1"/>
          </p:cNvSpPr>
          <p:nvPr>
            <p:ph type="title"/>
          </p:nvPr>
        </p:nvSpPr>
        <p:spPr/>
        <p:txBody>
          <a:bodyPr/>
          <a:lstStyle/>
          <a:p>
            <a:r>
              <a:rPr lang="tr-TR" b="1" dirty="0">
                <a:solidFill>
                  <a:srgbClr val="00B050"/>
                </a:solidFill>
              </a:rPr>
              <a:t>             Müteşebbis Heyet</a:t>
            </a:r>
            <a:br>
              <a:rPr lang="tr-TR" b="1" dirty="0">
                <a:solidFill>
                  <a:srgbClr val="00B050"/>
                </a:solidFill>
              </a:rPr>
            </a:br>
            <a:r>
              <a:rPr lang="tr-TR" b="1" dirty="0">
                <a:solidFill>
                  <a:srgbClr val="00B050"/>
                </a:solidFill>
              </a:rPr>
              <a:t>             ve Yönetim Kurulu</a:t>
            </a:r>
          </a:p>
        </p:txBody>
      </p:sp>
      <p:pic>
        <p:nvPicPr>
          <p:cNvPr id="5" name="İçerik Yer Tutucusu 4">
            <a:extLst>
              <a:ext uri="{FF2B5EF4-FFF2-40B4-BE49-F238E27FC236}">
                <a16:creationId xmlns:a16="http://schemas.microsoft.com/office/drawing/2014/main" id="{51EAF55C-CF8B-4119-B7D9-275685FABC5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p:blipFill>
        <p:spPr>
          <a:xfrm>
            <a:off x="8569815" y="667906"/>
            <a:ext cx="2880000" cy="720000"/>
          </a:xfrm>
        </p:spPr>
      </p:pic>
      <p:graphicFrame>
        <p:nvGraphicFramePr>
          <p:cNvPr id="7" name="İçerik Yer Tutucusu 6">
            <a:extLst>
              <a:ext uri="{FF2B5EF4-FFF2-40B4-BE49-F238E27FC236}">
                <a16:creationId xmlns:a16="http://schemas.microsoft.com/office/drawing/2014/main" id="{20BAE2A2-113C-4270-B2AA-5A60C85E517B}"/>
              </a:ext>
            </a:extLst>
          </p:cNvPr>
          <p:cNvGraphicFramePr>
            <a:graphicFrameLocks noGrp="1"/>
          </p:cNvGraphicFramePr>
          <p:nvPr>
            <p:ph sz="half" idx="2"/>
            <p:extLst>
              <p:ext uri="{D42A27DB-BD31-4B8C-83A1-F6EECF244321}">
                <p14:modId xmlns:p14="http://schemas.microsoft.com/office/powerpoint/2010/main" val="2315519440"/>
              </p:ext>
            </p:extLst>
          </p:nvPr>
        </p:nvGraphicFramePr>
        <p:xfrm>
          <a:off x="629585" y="2323475"/>
          <a:ext cx="5066677" cy="3000364"/>
        </p:xfrm>
        <a:graphic>
          <a:graphicData uri="http://schemas.openxmlformats.org/drawingml/2006/table">
            <a:tbl>
              <a:tblPr firstRow="1" firstCol="1" bandRow="1">
                <a:tableStyleId>{5C22544A-7EE6-4342-B048-85BDC9FD1C3A}</a:tableStyleId>
              </a:tblPr>
              <a:tblGrid>
                <a:gridCol w="1978700">
                  <a:extLst>
                    <a:ext uri="{9D8B030D-6E8A-4147-A177-3AD203B41FA5}">
                      <a16:colId xmlns:a16="http://schemas.microsoft.com/office/drawing/2014/main" val="3060192638"/>
                    </a:ext>
                  </a:extLst>
                </a:gridCol>
                <a:gridCol w="3087977">
                  <a:extLst>
                    <a:ext uri="{9D8B030D-6E8A-4147-A177-3AD203B41FA5}">
                      <a16:colId xmlns:a16="http://schemas.microsoft.com/office/drawing/2014/main" val="1031261136"/>
                    </a:ext>
                  </a:extLst>
                </a:gridCol>
              </a:tblGrid>
              <a:tr h="583244">
                <a:tc>
                  <a:txBody>
                    <a:bodyPr/>
                    <a:lstStyle/>
                    <a:p>
                      <a:pPr algn="ctr">
                        <a:lnSpc>
                          <a:spcPct val="107000"/>
                        </a:lnSpc>
                        <a:spcAft>
                          <a:spcPts val="0"/>
                        </a:spcAft>
                      </a:pPr>
                      <a:r>
                        <a:rPr lang="tr-TR" sz="1600">
                          <a:effectLst/>
                        </a:rPr>
                        <a:t>Yönetim Kurulu Başkanı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600" dirty="0">
                          <a:effectLst/>
                        </a:rPr>
                        <a:t>Dr. </a:t>
                      </a:r>
                      <a:r>
                        <a:rPr lang="tr-TR" sz="1600" dirty="0" err="1">
                          <a:effectLst/>
                        </a:rPr>
                        <a:t>Zülkif</a:t>
                      </a:r>
                      <a:r>
                        <a:rPr lang="tr-TR" sz="1600" dirty="0">
                          <a:effectLst/>
                        </a:rPr>
                        <a:t> DAĞLI (Samsun Valisi)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9376980"/>
                  </a:ext>
                </a:extLst>
              </a:tr>
              <a:tr h="667388">
                <a:tc>
                  <a:txBody>
                    <a:bodyPr/>
                    <a:lstStyle/>
                    <a:p>
                      <a:pPr algn="ctr">
                        <a:lnSpc>
                          <a:spcPct val="107000"/>
                        </a:lnSpc>
                        <a:spcAft>
                          <a:spcPts val="0"/>
                        </a:spcAft>
                      </a:pPr>
                      <a:r>
                        <a:rPr lang="tr-TR" sz="1400" dirty="0">
                          <a:effectLst/>
                        </a:rPr>
                        <a:t>Yönetim Kurulu Başkan Vekili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dirty="0">
                          <a:effectLst/>
                        </a:rPr>
                        <a:t>Namık KİBAROĞLU (Ticaret Borsası)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4391063"/>
                  </a:ext>
                </a:extLst>
              </a:tr>
              <a:tr h="583244">
                <a:tc>
                  <a:txBody>
                    <a:bodyPr/>
                    <a:lstStyle/>
                    <a:p>
                      <a:pPr algn="ctr">
                        <a:lnSpc>
                          <a:spcPct val="107000"/>
                        </a:lnSpc>
                        <a:spcAft>
                          <a:spcPts val="0"/>
                        </a:spcAft>
                      </a:pPr>
                      <a:r>
                        <a:rPr lang="tr-TR" sz="1400">
                          <a:effectLst/>
                        </a:rPr>
                        <a:t>Yönetim Kurulu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Ahmet TOKGÖZ (Samsun BŞB)</a:t>
                      </a:r>
                    </a:p>
                  </a:txBody>
                  <a:tcPr marL="68580" marR="68580" marT="0" marB="0"/>
                </a:tc>
                <a:extLst>
                  <a:ext uri="{0D108BD9-81ED-4DB2-BD59-A6C34878D82A}">
                    <a16:rowId xmlns:a16="http://schemas.microsoft.com/office/drawing/2014/main" val="3208371743"/>
                  </a:ext>
                </a:extLst>
              </a:tr>
              <a:tr h="583244">
                <a:tc>
                  <a:txBody>
                    <a:bodyPr/>
                    <a:lstStyle/>
                    <a:p>
                      <a:pPr algn="ctr">
                        <a:lnSpc>
                          <a:spcPct val="107000"/>
                        </a:lnSpc>
                        <a:spcAft>
                          <a:spcPts val="0"/>
                        </a:spcAft>
                      </a:pPr>
                      <a:r>
                        <a:rPr lang="tr-TR" sz="1400" dirty="0">
                          <a:effectLst/>
                        </a:rPr>
                        <a:t>Yönetim Kurulu Üye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tr-TR" sz="1400">
                          <a:effectLst/>
                        </a:rPr>
                        <a:t>Murat ŞAHİN (Bafra TSO)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0701920"/>
                  </a:ext>
                </a:extLst>
              </a:tr>
              <a:tr h="583244">
                <a:tc>
                  <a:txBody>
                    <a:bodyPr/>
                    <a:lstStyle/>
                    <a:p>
                      <a:pPr algn="ctr">
                        <a:lnSpc>
                          <a:spcPct val="107000"/>
                        </a:lnSpc>
                        <a:spcAft>
                          <a:spcPts val="0"/>
                        </a:spcAft>
                      </a:pPr>
                      <a:r>
                        <a:rPr lang="tr-TR" sz="1400">
                          <a:effectLst/>
                        </a:rPr>
                        <a:t>Yönetim Kurulu Üye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0000"/>
                          </a:solidFill>
                          <a:effectLst/>
                          <a:uLnTx/>
                          <a:uFillTx/>
                          <a:latin typeface="+mn-lt"/>
                          <a:ea typeface="+mn-ea"/>
                          <a:cs typeface="+mn-cs"/>
                        </a:rPr>
                        <a:t>Osman TOSUNER (Ziraat Odası)</a:t>
                      </a: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8237587"/>
                  </a:ext>
                </a:extLst>
              </a:tr>
            </a:tbl>
          </a:graphicData>
        </a:graphic>
      </p:graphicFrame>
      <p:pic>
        <p:nvPicPr>
          <p:cNvPr id="9" name="Resim 8">
            <a:extLst>
              <a:ext uri="{FF2B5EF4-FFF2-40B4-BE49-F238E27FC236}">
                <a16:creationId xmlns:a16="http://schemas.microsoft.com/office/drawing/2014/main" id="{FC3F91D9-8ACD-4326-9ED5-A40FB63B0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943" y="1769209"/>
            <a:ext cx="5728748" cy="4296561"/>
          </a:xfrm>
          <a:prstGeom prst="rect">
            <a:avLst/>
          </a:prstGeom>
        </p:spPr>
      </p:pic>
    </p:spTree>
    <p:extLst>
      <p:ext uri="{BB962C8B-B14F-4D97-AF65-F5344CB8AC3E}">
        <p14:creationId xmlns:p14="http://schemas.microsoft.com/office/powerpoint/2010/main" val="1837130723"/>
      </p:ext>
    </p:extLst>
  </p:cSld>
  <p:clrMapOvr>
    <a:masterClrMapping/>
  </p:clrMapOvr>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1510</TotalTime>
  <Words>1542</Words>
  <Application>Microsoft Office PowerPoint</Application>
  <PresentationFormat>Geniş ekran</PresentationFormat>
  <Paragraphs>198</Paragraphs>
  <Slides>24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24</vt:i4>
      </vt:variant>
    </vt:vector>
  </HeadingPairs>
  <TitlesOfParts>
    <vt:vector size="29" baseType="lpstr">
      <vt:lpstr>Calibri</vt:lpstr>
      <vt:lpstr>Calibri (Gövde)</vt:lpstr>
      <vt:lpstr>Calibri Light</vt:lpstr>
      <vt:lpstr>Wingdings</vt:lpstr>
      <vt:lpstr>Geçmişe bakış</vt:lpstr>
      <vt:lpstr>      Samsun Bafra Tarıma Dayalı     İhtisas(Sera) OSB Proje Tanıtımı</vt:lpstr>
      <vt:lpstr>                 TDİOSB nedir ?</vt:lpstr>
      <vt:lpstr>                 TDİOSB nedir ?</vt:lpstr>
      <vt:lpstr>           Ülkemizdeki           Sera OSB’ler ?</vt:lpstr>
      <vt:lpstr>           Ülkemizdeki           Sera OSB’ler ?</vt:lpstr>
      <vt:lpstr>               Kuruluş Aşamaları</vt:lpstr>
      <vt:lpstr> Kuruluş Ortakları ve Hisseleri</vt:lpstr>
      <vt:lpstr>            Müteşebbis Heyet             ve Yönetim Kurulu</vt:lpstr>
      <vt:lpstr>             Müteşebbis Heyet              ve Yönetim Kurulu</vt:lpstr>
      <vt:lpstr>     </vt:lpstr>
      <vt:lpstr> Parselasyonu Tamamlanmış Alanımız</vt:lpstr>
      <vt:lpstr> Alan Yönetimimiz</vt:lpstr>
      <vt:lpstr> Sera İşletmeleri Büyüklüğü              ve İstihdam ?</vt:lpstr>
      <vt:lpstr> Sera ve Serada Üretim ?</vt:lpstr>
      <vt:lpstr> Serada Üretimin Faydaları ?</vt:lpstr>
      <vt:lpstr>Sera ve Sanayi Parsellerinde Neler Yapılacak?</vt:lpstr>
      <vt:lpstr>Yaklaşık Olarak Kurulum Maliyeti ?</vt:lpstr>
      <vt:lpstr>Seracılık Teşvik ve Hibeler Neler ?</vt:lpstr>
      <vt:lpstr>Seracılık Teşvik ve Hibeler Neler ?</vt:lpstr>
      <vt:lpstr>Seracılık Teşvik ve Hibeler Neler ?</vt:lpstr>
      <vt:lpstr>Bafra Sera OSB içerisindeki  yatırımcıların avantajları ?</vt:lpstr>
      <vt:lpstr>Samsun Bölgesinin Avantajları ?</vt:lpstr>
      <vt:lpstr>T.C Tarım ve Orman Bakanlığı Görevlilerinin Alanımızı Ziyareti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Hp</cp:lastModifiedBy>
  <cp:revision>102</cp:revision>
  <cp:lastPrinted>2020-07-10T11:30:10Z</cp:lastPrinted>
  <dcterms:created xsi:type="dcterms:W3CDTF">2020-06-29T06:56:24Z</dcterms:created>
  <dcterms:modified xsi:type="dcterms:W3CDTF">2020-07-30T05:39:42Z</dcterms:modified>
</cp:coreProperties>
</file>